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52" r:id="rId2"/>
  </p:sldMasterIdLst>
  <p:notesMasterIdLst>
    <p:notesMasterId r:id="rId17"/>
  </p:notesMasterIdLst>
  <p:sldIdLst>
    <p:sldId id="256" r:id="rId3"/>
    <p:sldId id="457" r:id="rId4"/>
    <p:sldId id="378" r:id="rId5"/>
    <p:sldId id="447" r:id="rId6"/>
    <p:sldId id="448" r:id="rId7"/>
    <p:sldId id="450" r:id="rId8"/>
    <p:sldId id="453" r:id="rId9"/>
    <p:sldId id="455" r:id="rId10"/>
    <p:sldId id="458" r:id="rId11"/>
    <p:sldId id="459" r:id="rId12"/>
    <p:sldId id="464" r:id="rId13"/>
    <p:sldId id="460" r:id="rId14"/>
    <p:sldId id="465" r:id="rId15"/>
    <p:sldId id="46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장 효은" initials="장효" lastIdx="4" clrIdx="0">
    <p:extLst>
      <p:ext uri="{19B8F6BF-5375-455C-9EA6-DF929625EA0E}">
        <p15:presenceInfo xmlns="" xmlns:p15="http://schemas.microsoft.com/office/powerpoint/2012/main" userId="d2217fcec768461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736"/>
    <a:srgbClr val="53372B"/>
    <a:srgbClr val="7D5443"/>
    <a:srgbClr val="9B6B4D"/>
    <a:srgbClr val="765E4A"/>
    <a:srgbClr val="54462A"/>
    <a:srgbClr val="25357C"/>
    <a:srgbClr val="26367D"/>
    <a:srgbClr val="006699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926" autoAdjust="0"/>
    <p:restoredTop sz="96558" autoAdjust="0"/>
  </p:normalViewPr>
  <p:slideViewPr>
    <p:cSldViewPr snapToGrid="0">
      <p:cViewPr>
        <p:scale>
          <a:sx n="75" d="100"/>
          <a:sy n="75" d="100"/>
        </p:scale>
        <p:origin x="-954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-2886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CF6F58-96FD-4864-A281-7D455E118508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A73A8-F51F-4156-A768-408A56109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40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="" xmlns:a16="http://schemas.microsoft.com/office/drawing/2014/main" id="{85C255CA-3593-4620-B4C5-DFFCDDE2520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83"/>
          <a:stretch/>
        </p:blipFill>
        <p:spPr bwMode="auto">
          <a:xfrm>
            <a:off x="0" y="0"/>
            <a:ext cx="12192000" cy="686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947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밝은 배경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06BFAF8-C166-44DF-ADA9-C583873272E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73" b="5455"/>
          <a:stretch/>
        </p:blipFill>
        <p:spPr bwMode="auto">
          <a:xfrm flipV="1">
            <a:off x="0" y="-1"/>
            <a:ext cx="12193588" cy="2565810"/>
          </a:xfrm>
          <a:custGeom>
            <a:avLst/>
            <a:gdLst>
              <a:gd name="connsiteX0" fmla="*/ 0 w 12193588"/>
              <a:gd name="connsiteY0" fmla="*/ 2565810 h 2565810"/>
              <a:gd name="connsiteX1" fmla="*/ 12193588 w 12193588"/>
              <a:gd name="connsiteY1" fmla="*/ 2565810 h 2565810"/>
              <a:gd name="connsiteX2" fmla="*/ 12193588 w 12193588"/>
              <a:gd name="connsiteY2" fmla="*/ 874791 h 2565810"/>
              <a:gd name="connsiteX3" fmla="*/ 12003185 w 12193588"/>
              <a:gd name="connsiteY3" fmla="*/ 1001983 h 2565810"/>
              <a:gd name="connsiteX4" fmla="*/ 343633 w 12193588"/>
              <a:gd name="connsiteY4" fmla="*/ 206214 h 2565810"/>
              <a:gd name="connsiteX5" fmla="*/ 0 w 12193588"/>
              <a:gd name="connsiteY5" fmla="*/ 0 h 256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3588" h="2565810">
                <a:moveTo>
                  <a:pt x="0" y="2565810"/>
                </a:moveTo>
                <a:lnTo>
                  <a:pt x="12193588" y="2565810"/>
                </a:lnTo>
                <a:lnTo>
                  <a:pt x="12193588" y="874791"/>
                </a:lnTo>
                <a:lnTo>
                  <a:pt x="12003185" y="1001983"/>
                </a:lnTo>
                <a:cubicBezTo>
                  <a:pt x="9628673" y="2485947"/>
                  <a:pt x="4622845" y="2670114"/>
                  <a:pt x="343633" y="206214"/>
                </a:cubicBez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86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진한배경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5"/>
          <a:stretch/>
        </p:blipFill>
        <p:spPr bwMode="auto">
          <a:xfrm flipV="1">
            <a:off x="0" y="-1"/>
            <a:ext cx="12193588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1641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Picture 3">
            <a:extLst>
              <a:ext uri="{FF2B5EF4-FFF2-40B4-BE49-F238E27FC236}">
                <a16:creationId xmlns="" xmlns:a16="http://schemas.microsoft.com/office/drawing/2014/main" id="{51FCAF1F-909C-43F2-9FBB-3A98FCF616A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724"/>
          <a:stretch/>
        </p:blipFill>
        <p:spPr bwMode="auto">
          <a:xfrm>
            <a:off x="0" y="1"/>
            <a:ext cx="9906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3132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0CC4F9EC-738D-4980-9967-A879B6BE640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62"/>
          <a:stretch/>
        </p:blipFill>
        <p:spPr bwMode="auto">
          <a:xfrm>
            <a:off x="0" y="0"/>
            <a:ext cx="602745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943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 슬라이드 2">
    <p:bg>
      <p:bgPr>
        <a:solidFill>
          <a:srgbClr val="2535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ECD9BA7-A012-47C1-A45E-BFB3AB3FEA4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28"/>
          <a:stretch/>
        </p:blipFill>
        <p:spPr bwMode="auto">
          <a:xfrm>
            <a:off x="1" y="0"/>
            <a:ext cx="5877039" cy="6858000"/>
          </a:xfrm>
          <a:custGeom>
            <a:avLst/>
            <a:gdLst>
              <a:gd name="connsiteX0" fmla="*/ 0 w 5877039"/>
              <a:gd name="connsiteY0" fmla="*/ 0 h 6858000"/>
              <a:gd name="connsiteX1" fmla="*/ 5877039 w 5877039"/>
              <a:gd name="connsiteY1" fmla="*/ 0 h 6858000"/>
              <a:gd name="connsiteX2" fmla="*/ 5641042 w 5877039"/>
              <a:gd name="connsiteY2" fmla="*/ 113441 h 6858000"/>
              <a:gd name="connsiteX3" fmla="*/ 1485900 w 5877039"/>
              <a:gd name="connsiteY3" fmla="*/ 4406900 h 6858000"/>
              <a:gd name="connsiteX4" fmla="*/ 4114800 w 5877039"/>
              <a:gd name="connsiteY4" fmla="*/ 6858000 h 6858000"/>
              <a:gd name="connsiteX5" fmla="*/ 0 w 5877039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77039" h="6858000">
                <a:moveTo>
                  <a:pt x="0" y="0"/>
                </a:moveTo>
                <a:lnTo>
                  <a:pt x="5877039" y="0"/>
                </a:lnTo>
                <a:lnTo>
                  <a:pt x="5641042" y="113441"/>
                </a:lnTo>
                <a:cubicBezTo>
                  <a:pt x="4042520" y="895797"/>
                  <a:pt x="2144712" y="2065337"/>
                  <a:pt x="1485900" y="4406900"/>
                </a:cubicBezTo>
                <a:cubicBezTo>
                  <a:pt x="2336800" y="5350933"/>
                  <a:pt x="3073400" y="6117167"/>
                  <a:pt x="4114800" y="6858000"/>
                </a:cubicBez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810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간지 슬라이드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6116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7889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160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109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246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672E61D-4285-4382-B7CB-104CF2FC16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03158" y="162344"/>
            <a:ext cx="10379242" cy="653411"/>
          </a:xfrm>
        </p:spPr>
        <p:txBody>
          <a:bodyPr>
            <a:normAutofit/>
          </a:bodyPr>
          <a:lstStyle>
            <a:lvl1pPr algn="l">
              <a:defRPr lang="ko-KR" altLang="en-US" sz="4000" b="0" kern="1200" cap="none" spc="0" dirty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="" xmlns:a16="http://schemas.microsoft.com/office/drawing/2014/main" id="{43B716EA-673D-4CC4-8D7B-19B8B4EFE0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0275" y="1555750"/>
            <a:ext cx="10652125" cy="4395788"/>
          </a:xfrm>
        </p:spPr>
        <p:txBody>
          <a:bodyPr/>
          <a:lstStyle>
            <a:lvl1pPr marL="342900" indent="-342900">
              <a:lnSpc>
                <a:spcPct val="130000"/>
              </a:lnSpc>
              <a:spcBef>
                <a:spcPts val="1200"/>
              </a:spcBef>
              <a:buFont typeface="HY헤드라인M" panose="02030600000101010101" pitchFamily="18" charset="-127"/>
              <a:buChar char="▶"/>
              <a:defRPr kumimoji="0" lang="ko-KR" altLang="en-US" sz="24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+mn-cs"/>
              </a:defRPr>
            </a:lvl1pPr>
            <a:lvl2pPr marL="546100" indent="-273050"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 smtClean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>
              <a:lnSpc>
                <a:spcPct val="130000"/>
              </a:lnSpc>
              <a:spcBef>
                <a:spcPts val="600"/>
              </a:spcBef>
              <a:defRPr kumimoji="0" lang="ko-KR" altLang="en-US" sz="2200" b="1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ysClr val="windowText" lastClr="000000">
                        <a:lumMod val="75000"/>
                        <a:lumOff val="25000"/>
                        <a:shade val="30000"/>
                        <a:satMod val="115000"/>
                      </a:sysClr>
                    </a:gs>
                    <a:gs pos="50000">
                      <a:sysClr val="windowText" lastClr="000000">
                        <a:lumMod val="75000"/>
                        <a:lumOff val="25000"/>
                        <a:shade val="67500"/>
                        <a:satMod val="115000"/>
                      </a:sysClr>
                    </a:gs>
                    <a:gs pos="100000">
                      <a:sysClr val="windowText" lastClr="000000">
                        <a:lumMod val="75000"/>
                        <a:lumOff val="25000"/>
                        <a:shade val="100000"/>
                        <a:satMod val="115000"/>
                      </a:sysClr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6283738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6210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20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799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514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1321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1756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59168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0119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901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57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4994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2C0A65-FB95-42F2-8EE2-30B94607D673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7020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053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385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연한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412" y="218364"/>
            <a:ext cx="9990161" cy="600502"/>
          </a:xfrm>
        </p:spPr>
        <p:txBody>
          <a:bodyPr>
            <a:noAutofit/>
          </a:bodyPr>
          <a:lstStyle>
            <a:lvl1pPr algn="l">
              <a:defRPr sz="4000" b="0" cap="none" spc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72233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연한배경">
    <p:bg>
      <p:bgPr>
        <a:solidFill>
          <a:srgbClr val="0227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6412" y="218364"/>
            <a:ext cx="9990161" cy="600502"/>
          </a:xfrm>
        </p:spPr>
        <p:txBody>
          <a:bodyPr>
            <a:noAutofit/>
          </a:bodyPr>
          <a:lstStyle>
            <a:lvl1pPr algn="l">
              <a:defRPr sz="4000" b="0" cap="none" spc="0">
                <a:ln>
                  <a:noFill/>
                </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  <a:effectLst/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D8492956-99EE-49CD-AFA9-0A122D331AAE}"/>
              </a:ext>
            </a:extLst>
          </p:cNvPr>
          <p:cNvSpPr/>
          <p:nvPr userDrawn="1"/>
        </p:nvSpPr>
        <p:spPr>
          <a:xfrm>
            <a:off x="0" y="928049"/>
            <a:ext cx="12192000" cy="457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665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진한배경2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1F713B0-4BC1-40CA-96AA-0FC38D0674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148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밝은 배경 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9DCCA-67EE-4E2A-8755-FA3F98C3DF1C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C92C800-68F7-47C2-A459-1C26CFCFC4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3" b="87983"/>
          <a:stretch/>
        </p:blipFill>
        <p:spPr>
          <a:xfrm>
            <a:off x="0" y="1"/>
            <a:ext cx="12191999" cy="92804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/>
          <p:cNvSpPr txBox="1"/>
          <p:nvPr userDrawn="1"/>
        </p:nvSpPr>
        <p:spPr>
          <a:xfrm>
            <a:off x="11244940" y="12993"/>
            <a:ext cx="927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922C06B8-32F6-4FD8-A56B-8095658E0C01}" type="slidenum">
              <a:rPr lang="ko-KR" altLang="en-US" sz="1400" b="1" smtClean="0">
                <a:solidFill>
                  <a:schemeClr val="bg1"/>
                </a:solidFill>
              </a:rPr>
              <a:t>‹#›</a:t>
            </a:fld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of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14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44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9DCCA-67EE-4E2A-8755-FA3F98C3DF1C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84DFF-7D5E-434E-AACE-D9E04871BC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7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51" r:id="rId7"/>
    <p:sldLayoutId id="2147483745" r:id="rId8"/>
    <p:sldLayoutId id="2147483747" r:id="rId9"/>
    <p:sldLayoutId id="2147483749" r:id="rId10"/>
    <p:sldLayoutId id="2147483739" r:id="rId11"/>
    <p:sldLayoutId id="2147483744" r:id="rId12"/>
    <p:sldLayoutId id="2147483746" r:id="rId13"/>
    <p:sldLayoutId id="2147483748" r:id="rId14"/>
    <p:sldLayoutId id="2147483750" r:id="rId15"/>
    <p:sldLayoutId id="2147483740" r:id="rId16"/>
    <p:sldLayoutId id="2147483741" r:id="rId17"/>
    <p:sldLayoutId id="2147483742" r:id="rId18"/>
    <p:sldLayoutId id="2147483743" r:id="rId1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C0A65-FB95-42F2-8EE2-30B94607D673}" type="datetimeFigureOut">
              <a:rPr lang="ko-KR" altLang="en-US" smtClean="0"/>
              <a:t>2020-11-27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CFDB2-43E7-4A77-B3F7-E454BC778E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207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video" Target="../media/media1.mp4"/><Relationship Id="rId16" Type="http://schemas.openxmlformats.org/officeDocument/2006/relationships/image" Target="../media/image41.gif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ebs/python_lab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7921128" cy="1470025"/>
          </a:xfrm>
        </p:spPr>
        <p:txBody>
          <a:bodyPr>
            <a:normAutofit/>
          </a:bodyPr>
          <a:lstStyle/>
          <a:p>
            <a:pPr algn="l"/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Review</a:t>
            </a:r>
            <a:r>
              <a:rPr lang="ko-KR" alt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및 </a:t>
            </a:r>
            <a:r>
              <a:rPr lang="en-US" altLang="ko-K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Python</a:t>
            </a:r>
            <a:r>
              <a:rPr lang="ko-KR" altLang="en-US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함수</a:t>
            </a:r>
            <a:endParaRPr lang="ko-KR" alt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762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371" y="4111897"/>
            <a:ext cx="4735076" cy="207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29" y="2127341"/>
            <a:ext cx="3151394" cy="348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66"/>
          <a:stretch/>
        </p:blipFill>
        <p:spPr bwMode="auto">
          <a:xfrm>
            <a:off x="6366178" y="1262743"/>
            <a:ext cx="4842269" cy="256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1" t="28206" b="28850"/>
          <a:stretch/>
        </p:blipFill>
        <p:spPr bwMode="auto">
          <a:xfrm>
            <a:off x="78663" y="3744686"/>
            <a:ext cx="2197780" cy="1074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왼쪽 중괄호 4"/>
          <p:cNvSpPr/>
          <p:nvPr/>
        </p:nvSpPr>
        <p:spPr>
          <a:xfrm>
            <a:off x="2307747" y="3197483"/>
            <a:ext cx="333853" cy="2158295"/>
          </a:xfrm>
          <a:prstGeom prst="leftBrace">
            <a:avLst>
              <a:gd name="adj1" fmla="val 0"/>
              <a:gd name="adj2" fmla="val 50000"/>
            </a:avLst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딥러닝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라이브러리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760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018" y="3077040"/>
            <a:ext cx="4928393" cy="2474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37" y="1706564"/>
            <a:ext cx="4002087" cy="1049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56324" y="1739900"/>
            <a:ext cx="2271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2^8 = 256 ( 0 ~ 255 )</a:t>
            </a:r>
          </a:p>
          <a:p>
            <a:r>
              <a:rPr lang="en-US" altLang="ko-KR" sz="1600" dirty="0" smtClean="0"/>
              <a:t>2^5 =  32  ( 0 ~  31 )</a:t>
            </a:r>
          </a:p>
          <a:p>
            <a:r>
              <a:rPr lang="en-US" altLang="ko-KR" sz="1600" dirty="0" smtClean="0"/>
              <a:t>2^4 =  16  ( 0 ~  15 )</a:t>
            </a:r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63737" y="1397000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Black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3848337" y="1397000"/>
            <a:ext cx="729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White</a:t>
            </a:r>
            <a:endParaRPr lang="ko-KR" altLang="en-US" sz="1600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31" t="28804" r="22050" b="57030"/>
          <a:stretch/>
        </p:blipFill>
        <p:spPr bwMode="auto">
          <a:xfrm>
            <a:off x="7150100" y="986612"/>
            <a:ext cx="2057400" cy="2057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813924" y="1566435"/>
            <a:ext cx="206692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61524" y="1160035"/>
            <a:ext cx="2443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0                         255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색의 이해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492936" y="6321363"/>
            <a:ext cx="3611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https://htmlcolors.com/rgb-color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63315" y="1545776"/>
            <a:ext cx="3465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</a:t>
            </a:r>
          </a:p>
          <a:p>
            <a:endParaRPr lang="en-US" altLang="ko-KR" dirty="0"/>
          </a:p>
          <a:p>
            <a:r>
              <a:rPr lang="en-US" altLang="ko-KR" dirty="0" smtClean="0"/>
              <a:t>G</a:t>
            </a:r>
          </a:p>
          <a:p>
            <a:endParaRPr lang="en-US" altLang="ko-KR" dirty="0"/>
          </a:p>
          <a:p>
            <a:r>
              <a:rPr lang="en-US" altLang="ko-KR" dirty="0" smtClean="0"/>
              <a:t>B</a:t>
            </a:r>
            <a:endParaRPr lang="ko-KR" alt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92"/>
          <a:stretch/>
        </p:blipFill>
        <p:spPr bwMode="auto">
          <a:xfrm>
            <a:off x="131294" y="4708199"/>
            <a:ext cx="3882308" cy="1946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082016" y="5610044"/>
            <a:ext cx="3321102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2^8 = 256</a:t>
            </a:r>
          </a:p>
          <a:p>
            <a:r>
              <a:rPr lang="en-US" altLang="ko-KR" sz="1400" dirty="0" smtClean="0"/>
              <a:t>2^8 * 3(RGB) </a:t>
            </a:r>
            <a:r>
              <a:rPr lang="en-US" altLang="ko-KR" sz="1400" dirty="0"/>
              <a:t>= </a:t>
            </a:r>
            <a:r>
              <a:rPr lang="en-US" altLang="ko-KR" sz="1400" dirty="0" smtClean="0"/>
              <a:t>256*3 = 0.16</a:t>
            </a:r>
            <a:r>
              <a:rPr lang="ko-KR" altLang="en-US" sz="1400" dirty="0" smtClean="0"/>
              <a:t>억 </a:t>
            </a:r>
            <a:r>
              <a:rPr lang="en-US" altLang="ko-KR" sz="1400" dirty="0" smtClean="0"/>
              <a:t>levels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smtClean="0"/>
              <a:t>2^10 </a:t>
            </a:r>
            <a:r>
              <a:rPr lang="en-US" altLang="ko-KR" sz="1400" dirty="0"/>
              <a:t>= 1024 ( 0 ~ 1023 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2^10 * 3 (RGB) = 10.7</a:t>
            </a:r>
            <a:r>
              <a:rPr lang="ko-KR" altLang="en-US" sz="1400" dirty="0" smtClean="0"/>
              <a:t>억 </a:t>
            </a:r>
            <a:r>
              <a:rPr lang="en-US" altLang="ko-KR" sz="1400" dirty="0" smtClean="0"/>
              <a:t>levels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3369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이미지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I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nput)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데이터 이해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0" y="1238250"/>
            <a:ext cx="6627860" cy="1705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0665" y="1957993"/>
            <a:ext cx="3124200" cy="300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7" t="17720" r="9466" b="9298"/>
          <a:stretch/>
        </p:blipFill>
        <p:spPr bwMode="auto">
          <a:xfrm>
            <a:off x="4409348" y="2841743"/>
            <a:ext cx="952500" cy="1004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4478" y="3947864"/>
            <a:ext cx="4485444" cy="2824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7"/>
          <a:stretch/>
        </p:blipFill>
        <p:spPr bwMode="auto">
          <a:xfrm>
            <a:off x="5626100" y="2197100"/>
            <a:ext cx="990600" cy="481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128320" y="1689100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(R, G, B)</a:t>
            </a:r>
          </a:p>
          <a:p>
            <a:r>
              <a:rPr lang="en-US" altLang="ko-KR" sz="1400" dirty="0" smtClean="0"/>
              <a:t>(0, 150, 255)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7200900" y="1358900"/>
            <a:ext cx="960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1st pixel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7175500" y="2400300"/>
            <a:ext cx="1043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2nd pixel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7141020" y="2693447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(R, G, B)</a:t>
            </a:r>
          </a:p>
          <a:p>
            <a:r>
              <a:rPr lang="en-US" altLang="ko-KR" sz="1400" dirty="0" smtClean="0"/>
              <a:t>(0, 150, 255)</a:t>
            </a:r>
            <a:endParaRPr lang="ko-KR" alt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4356100" y="1197977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1920*1080</a:t>
            </a:r>
            <a:endParaRPr lang="ko-KR" altLang="en-US" sz="1200" dirty="0"/>
          </a:p>
        </p:txBody>
      </p:sp>
      <p:grpSp>
        <p:nvGrpSpPr>
          <p:cNvPr id="9" name="그룹 8"/>
          <p:cNvGrpSpPr/>
          <p:nvPr/>
        </p:nvGrpSpPr>
        <p:grpSpPr>
          <a:xfrm>
            <a:off x="9362028" y="5299868"/>
            <a:ext cx="2035093" cy="1302783"/>
            <a:chOff x="7119620" y="3620839"/>
            <a:chExt cx="2035093" cy="1302783"/>
          </a:xfrm>
        </p:grpSpPr>
        <p:sp>
          <p:nvSpPr>
            <p:cNvPr id="6" name="TextBox 5"/>
            <p:cNvSpPr txBox="1"/>
            <p:nvPr/>
          </p:nvSpPr>
          <p:spPr>
            <a:xfrm>
              <a:off x="7141020" y="3655476"/>
              <a:ext cx="201369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 smtClean="0"/>
                <a:t>(0, 150, 255) (0, 150, 255)……</a:t>
              </a:r>
            </a:p>
            <a:p>
              <a:r>
                <a:rPr lang="en-US" altLang="ko-KR" sz="1100" dirty="0" smtClean="0"/>
                <a:t>.</a:t>
              </a:r>
            </a:p>
            <a:p>
              <a:r>
                <a:rPr lang="en-US" altLang="ko-KR" sz="1100" dirty="0" smtClean="0"/>
                <a:t>.</a:t>
              </a:r>
            </a:p>
            <a:p>
              <a:r>
                <a:rPr lang="en-US" altLang="ko-KR" sz="1100" dirty="0"/>
                <a:t>.</a:t>
              </a:r>
              <a:endParaRPr lang="ko-KR" altLang="en-US" sz="1100" dirty="0"/>
            </a:p>
          </p:txBody>
        </p:sp>
        <p:sp>
          <p:nvSpPr>
            <p:cNvPr id="8" name="양쪽 대괄호 7"/>
            <p:cNvSpPr/>
            <p:nvPr/>
          </p:nvSpPr>
          <p:spPr>
            <a:xfrm>
              <a:off x="7119620" y="3620839"/>
              <a:ext cx="2035093" cy="1302783"/>
            </a:xfrm>
            <a:prstGeom prst="bracketPair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433571" y="4959369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1920*1080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8516925" y="1185636"/>
            <a:ext cx="8451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0   0   ……</a:t>
            </a:r>
          </a:p>
          <a:p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8" name="양쪽 대괄호 27"/>
          <p:cNvSpPr/>
          <p:nvPr/>
        </p:nvSpPr>
        <p:spPr>
          <a:xfrm>
            <a:off x="8495526" y="1151000"/>
            <a:ext cx="1017546" cy="80407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761525" y="1185636"/>
            <a:ext cx="10038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150  150 ……</a:t>
            </a:r>
          </a:p>
          <a:p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0" name="양쪽 대괄호 29"/>
          <p:cNvSpPr/>
          <p:nvPr/>
        </p:nvSpPr>
        <p:spPr>
          <a:xfrm>
            <a:off x="9740126" y="1151000"/>
            <a:ext cx="1017546" cy="80407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0955325" y="1198336"/>
            <a:ext cx="10038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/>
              <a:t>255  255 ……</a:t>
            </a:r>
          </a:p>
          <a:p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.</a:t>
            </a:r>
          </a:p>
          <a:p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2" name="양쪽 대괄호 31"/>
          <p:cNvSpPr/>
          <p:nvPr/>
        </p:nvSpPr>
        <p:spPr>
          <a:xfrm>
            <a:off x="10933926" y="1163700"/>
            <a:ext cx="1017546" cy="80407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39" y="3716353"/>
            <a:ext cx="3546773" cy="2002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961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디스플레이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Output)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구현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8" y="4231668"/>
            <a:ext cx="4602825" cy="2409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555" y="4740694"/>
            <a:ext cx="2838450" cy="1900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905" y="4740694"/>
            <a:ext cx="2933198" cy="1566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2229373" y="1435898"/>
            <a:ext cx="5399180" cy="2354509"/>
            <a:chOff x="26382" y="1041894"/>
            <a:chExt cx="6293786" cy="2866393"/>
          </a:xfrm>
        </p:grpSpPr>
        <p:pic>
          <p:nvPicPr>
            <p:cNvPr id="3" name="Picture 6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25" b="9326"/>
            <a:stretch/>
          </p:blipFill>
          <p:spPr bwMode="auto">
            <a:xfrm>
              <a:off x="26382" y="1041894"/>
              <a:ext cx="4832837" cy="27603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278" y="1285465"/>
              <a:ext cx="1784890" cy="11789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278" y="2755931"/>
              <a:ext cx="1780569" cy="1152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301" y="4310235"/>
            <a:ext cx="1359645" cy="1355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"/>
          <a:stretch/>
        </p:blipFill>
        <p:spPr bwMode="auto">
          <a:xfrm>
            <a:off x="278170" y="1850968"/>
            <a:ext cx="2080714" cy="1521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824" y="2623337"/>
            <a:ext cx="1912769" cy="121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7932" y="2567887"/>
            <a:ext cx="2159575" cy="1267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0"/>
          <a:stretch/>
        </p:blipFill>
        <p:spPr bwMode="auto">
          <a:xfrm>
            <a:off x="9837933" y="1270799"/>
            <a:ext cx="2125189" cy="116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19" t="20250" r="16878" b="67292"/>
          <a:stretch/>
        </p:blipFill>
        <p:spPr bwMode="auto">
          <a:xfrm>
            <a:off x="7829824" y="1042756"/>
            <a:ext cx="1681572" cy="128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그림 18" descr="8YHd"/>
          <p:cNvPicPr>
            <a:picLocks noGrp="1" noChangeAspect="1"/>
          </p:cNvPicPr>
          <p:nvPr isPhoto="1"/>
        </p:nvPicPr>
        <p:blipFill>
          <a:blip r:embed="rId1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780" y="1108668"/>
            <a:ext cx="4256727" cy="2917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How LCD works_HIG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702680" y="1105158"/>
            <a:ext cx="4451220" cy="2920741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601080" y="4125569"/>
            <a:ext cx="42255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https://www.youtube.com/watch?v=Bf3547WB5qs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0010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디스플레이 해상도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2"/>
          <a:stretch/>
        </p:blipFill>
        <p:spPr bwMode="auto">
          <a:xfrm>
            <a:off x="5061504" y="4193252"/>
            <a:ext cx="4438096" cy="2575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661705" y="1174750"/>
            <a:ext cx="4812594" cy="1848295"/>
            <a:chOff x="6661705" y="1174750"/>
            <a:chExt cx="4812594" cy="184829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22"/>
            <a:stretch/>
          </p:blipFill>
          <p:spPr bwMode="auto">
            <a:xfrm>
              <a:off x="6661705" y="1174750"/>
              <a:ext cx="4584700" cy="1848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38" t="-11418" r="-1738" b="35239"/>
            <a:stretch/>
          </p:blipFill>
          <p:spPr bwMode="auto">
            <a:xfrm rot="5400000">
              <a:off x="10641300" y="2124000"/>
              <a:ext cx="1340313" cy="3256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203201" y="1202055"/>
            <a:ext cx="4953000" cy="2798445"/>
            <a:chOff x="457201" y="1227455"/>
            <a:chExt cx="4953000" cy="2798445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1" y="1227455"/>
              <a:ext cx="4953000" cy="2798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809" y="3112856"/>
              <a:ext cx="200025" cy="202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2309" y="2642956"/>
              <a:ext cx="200025" cy="202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4909" y="2198456"/>
              <a:ext cx="200025" cy="202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9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209" y="1271356"/>
              <a:ext cx="200025" cy="202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5981699" y="3988926"/>
            <a:ext cx="1215397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27</a:t>
            </a:r>
            <a:r>
              <a:rPr lang="ko-KR" altLang="en-US" sz="1400" dirty="0" smtClean="0"/>
              <a:t>인치 </a:t>
            </a:r>
            <a:r>
              <a:rPr lang="en-US" altLang="ko-KR" sz="1400" dirty="0" smtClean="0"/>
              <a:t>FHD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039099" y="4001626"/>
            <a:ext cx="1265090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27</a:t>
            </a:r>
            <a:r>
              <a:rPr lang="ko-KR" altLang="en-US" sz="1400" dirty="0" smtClean="0"/>
              <a:t>인치 </a:t>
            </a:r>
            <a:r>
              <a:rPr lang="en-US" altLang="ko-KR" sz="1400" dirty="0"/>
              <a:t>Q</a:t>
            </a:r>
            <a:r>
              <a:rPr lang="en-US" altLang="ko-KR" sz="1400" dirty="0" smtClean="0"/>
              <a:t>HD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6302"/>
          <a:stretch/>
        </p:blipFill>
        <p:spPr bwMode="auto">
          <a:xfrm>
            <a:off x="9321800" y="3571207"/>
            <a:ext cx="2768600" cy="3213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579099" y="3417426"/>
            <a:ext cx="1265090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32</a:t>
            </a:r>
            <a:r>
              <a:rPr lang="ko-KR" altLang="en-US" sz="1400" dirty="0" smtClean="0"/>
              <a:t>인치 </a:t>
            </a:r>
            <a:r>
              <a:rPr lang="en-US" altLang="ko-KR" sz="1400" dirty="0"/>
              <a:t>Q</a:t>
            </a:r>
            <a:r>
              <a:rPr lang="en-US" altLang="ko-KR" sz="1400" dirty="0" smtClean="0"/>
              <a:t>HD</a:t>
            </a:r>
            <a:r>
              <a:rPr lang="ko-KR" altLang="en-US" sz="1400" dirty="0" smtClean="0"/>
              <a:t>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4715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941044"/>
              </p:ext>
            </p:extLst>
          </p:nvPr>
        </p:nvGraphicFramePr>
        <p:xfrm>
          <a:off x="5428347" y="1084947"/>
          <a:ext cx="6449083" cy="5644869"/>
        </p:xfrm>
        <a:graphic>
          <a:graphicData uri="http://schemas.openxmlformats.org/drawingml/2006/table">
            <a:tbl>
              <a:tblPr/>
              <a:tblGrid>
                <a:gridCol w="556305"/>
                <a:gridCol w="4644572"/>
                <a:gridCol w="1248206"/>
              </a:tblGrid>
              <a:tr h="248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강의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강의 내용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비고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11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1-1 </a:t>
                      </a:r>
                      <a:r>
                        <a:rPr lang="ko-KR" altLang="en-US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리눅스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및 </a:t>
                      </a:r>
                      <a:r>
                        <a:rPr lang="ko-KR" altLang="en-US" sz="1050" b="0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소개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1-2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서버 접속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en-US" altLang="ko-KR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ssh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),</a:t>
                      </a:r>
                      <a:r>
                        <a:rPr lang="en-US" altLang="ko-KR" sz="105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리눅스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명령어 실습</a:t>
                      </a:r>
                      <a:r>
                        <a:rPr lang="en-US" altLang="ko-KR" sz="105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/ </a:t>
                      </a:r>
                      <a:r>
                        <a:rPr lang="ko-KR" altLang="en-US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“hello python”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출력</a:t>
                      </a:r>
                      <a:endParaRPr lang="ko-KR" altLang="en-US" sz="1050" b="0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학생 실습 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ID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발급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80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2-1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개발 환경 구축 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en-US" altLang="ko-KR" sz="1050" b="0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Jupyter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notebook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접속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및 사용법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2-2 </a:t>
                      </a:r>
                      <a:r>
                        <a:rPr lang="ko-KR" altLang="en-US" sz="1050" b="0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변수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1 -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변수의 개념과 종류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연구실 서버 활용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80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3-1 </a:t>
                      </a:r>
                      <a:r>
                        <a:rPr lang="ko-KR" altLang="en-US" sz="1050" b="0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변수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2 -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기본 변수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숫자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문자열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및 실습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3-2 </a:t>
                      </a:r>
                      <a:r>
                        <a:rPr lang="ko-KR" altLang="en-US" sz="1050" b="0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파이썬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변수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3 –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리스트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(list)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변수 제어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80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4-1.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키보드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입력 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화면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출력 </a:t>
                      </a:r>
                      <a:endParaRPr lang="en-US" altLang="ko-KR" sz="1050" b="0" kern="0" spc="0" dirty="0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4-2. </a:t>
                      </a:r>
                      <a:r>
                        <a:rPr lang="ko-KR" altLang="en-US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반복문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 – for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리스트 함께 사용하기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48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5-1. </a:t>
                      </a:r>
                      <a:r>
                        <a:rPr lang="ko-KR" altLang="en-US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반복문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 – for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</a:t>
                      </a:r>
                      <a:r>
                        <a:rPr lang="ko-KR" altLang="en-US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반복문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제어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48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6~7</a:t>
                      </a:r>
                      <a:endParaRPr lang="en-US" sz="1050" b="0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Review</a:t>
                      </a:r>
                      <a:r>
                        <a:rPr lang="en-US" altLang="ko-KR" sz="105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( 1~5</a:t>
                      </a:r>
                      <a:r>
                        <a:rPr lang="ko-KR" altLang="en-US" sz="105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주차</a:t>
                      </a:r>
                      <a:r>
                        <a:rPr lang="en-US" altLang="ko-KR" sz="105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), 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파일 읽기 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쓰기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80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8-1. </a:t>
                      </a:r>
                      <a:r>
                        <a:rPr lang="ko-KR" altLang="en-US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조건문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 – if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와 비교 연산자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8-2. </a:t>
                      </a:r>
                      <a:r>
                        <a:rPr lang="ko-KR" altLang="en-US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조건문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2 – 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중복 </a:t>
                      </a:r>
                      <a:r>
                        <a:rPr lang="ko-KR" altLang="en-US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조건문</a:t>
                      </a:r>
                      <a:r>
                        <a:rPr lang="ko-KR" alt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구현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(</a:t>
                      </a:r>
                      <a:r>
                        <a:rPr lang="en-US" altLang="ko-KR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if~else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, </a:t>
                      </a:r>
                      <a:r>
                        <a:rPr lang="en-US" altLang="ko-KR" sz="1050" b="0" kern="0" spc="0" dirty="0" err="1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elif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)</a:t>
                      </a:r>
                      <a:endParaRPr lang="ko-KR" altLang="en-US" sz="1050" b="0" kern="0" spc="0" dirty="0" smtClean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80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9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9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-1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함수의 정의와 호출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9</a:t>
                      </a: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-2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함수 매개변수와 반환 값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480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</a:t>
                      </a:r>
                      <a:endParaRPr lang="en-US" sz="1050" b="0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10-1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표준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외부 모듈 사용 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10-2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모듈 생성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사용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11</a:t>
                      </a:r>
                      <a:endParaRPr lang="en-US" sz="1050" b="0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11-1 </a:t>
                      </a:r>
                      <a:r>
                        <a:rPr lang="ko-KR" altLang="en-US" sz="1050" b="0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넘파이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– </a:t>
                      </a:r>
                      <a:r>
                        <a:rPr lang="en-US" altLang="ko-KR" sz="1050" b="0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Numpy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설치 및 배열 다루기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11-2 </a:t>
                      </a:r>
                      <a:r>
                        <a:rPr lang="ko-KR" altLang="en-US" sz="1050" b="0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넘파이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활용 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–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선형방정식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050" b="0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역행렬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/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행렬식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00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12</a:t>
                      </a:r>
                      <a:endParaRPr lang="en-US" sz="1050" b="0" kern="0" spc="0" dirty="0">
                        <a:solidFill>
                          <a:srgbClr val="000000"/>
                        </a:solidFill>
                        <a:effectLst/>
                        <a:latin typeface="굴림" pitchFamily="50" charset="-127"/>
                        <a:ea typeface="굴림" pitchFamily="50" charset="-127"/>
                      </a:endParaRP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12-1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데이터 시각화 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- </a:t>
                      </a:r>
                      <a:r>
                        <a:rPr lang="en-US" altLang="ko-KR" sz="1050" b="0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Matplotlib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설치 및 그래프 그리기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 smtClean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12-2 </a:t>
                      </a:r>
                      <a:r>
                        <a:rPr lang="en-US" altLang="ko-KR" sz="1050" b="0" kern="0" spc="0" dirty="0" err="1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Matplotlib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활용 </a:t>
                      </a: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–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서브그래프 그리기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굴림" pitchFamily="50" charset="-127"/>
                          <a:ea typeface="굴림" pitchFamily="50" charset="-127"/>
                        </a:rPr>
                        <a:t>예제 실습</a:t>
                      </a:r>
                    </a:p>
                  </a:txBody>
                  <a:tcPr marL="34380" marR="34380" marT="9505" marB="95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81561" y="1244320"/>
            <a:ext cx="45210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/>
              <a:t>파이썬</a:t>
            </a:r>
            <a:r>
              <a:rPr lang="ko-KR" altLang="en-US" b="1" dirty="0"/>
              <a:t> </a:t>
            </a:r>
            <a:r>
              <a:rPr lang="ko-KR" altLang="en-US" b="1" dirty="0" smtClean="0"/>
              <a:t>강의</a:t>
            </a:r>
            <a:endParaRPr lang="en-US" altLang="ko-KR" b="1" dirty="0" smtClean="0"/>
          </a:p>
          <a:p>
            <a:endParaRPr lang="ko-KR" altLang="en-US" b="1" dirty="0"/>
          </a:p>
          <a:p>
            <a:r>
              <a:rPr lang="en-US" altLang="ko-KR" b="1" dirty="0"/>
              <a:t>1. </a:t>
            </a:r>
            <a:r>
              <a:rPr lang="ko-KR" altLang="en-US" b="1" dirty="0"/>
              <a:t>일시 </a:t>
            </a:r>
            <a:r>
              <a:rPr lang="en-US" altLang="ko-KR" b="1" dirty="0"/>
              <a:t>: </a:t>
            </a:r>
            <a:r>
              <a:rPr lang="ko-KR" altLang="en-US" b="1" dirty="0" smtClean="0"/>
              <a:t>매주 </a:t>
            </a:r>
            <a:r>
              <a:rPr lang="ko-KR" altLang="en-US" b="1" dirty="0"/>
              <a:t>금요일 </a:t>
            </a:r>
            <a:r>
              <a:rPr lang="en-US" altLang="ko-KR" b="1" dirty="0"/>
              <a:t>14</a:t>
            </a:r>
            <a:r>
              <a:rPr lang="ko-KR" altLang="en-US" b="1" dirty="0"/>
              <a:t>시 </a:t>
            </a:r>
            <a:r>
              <a:rPr lang="en-US" altLang="ko-KR" b="1" dirty="0"/>
              <a:t>~ 15</a:t>
            </a:r>
            <a:r>
              <a:rPr lang="ko-KR" altLang="en-US" b="1" dirty="0"/>
              <a:t>시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2</a:t>
            </a:r>
            <a:r>
              <a:rPr lang="en-US" altLang="ko-KR" b="1" dirty="0"/>
              <a:t>. </a:t>
            </a:r>
            <a:r>
              <a:rPr lang="ko-KR" altLang="en-US" b="1" dirty="0"/>
              <a:t>장소 </a:t>
            </a:r>
            <a:r>
              <a:rPr lang="en-US" altLang="ko-KR" b="1" dirty="0"/>
              <a:t>: </a:t>
            </a:r>
            <a:r>
              <a:rPr lang="en-US" altLang="ko-KR" b="1" dirty="0" smtClean="0"/>
              <a:t>On </a:t>
            </a:r>
            <a:r>
              <a:rPr lang="en-US" altLang="ko-KR" b="1" dirty="0"/>
              <a:t>line </a:t>
            </a:r>
            <a:r>
              <a:rPr lang="en-US" altLang="ko-KR" b="1" dirty="0" smtClean="0"/>
              <a:t>Class by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Zoom </a:t>
            </a:r>
          </a:p>
          <a:p>
            <a:r>
              <a:rPr lang="en-US" altLang="ko-KR" b="1" dirty="0"/>
              <a:t> </a:t>
            </a:r>
            <a:r>
              <a:rPr lang="en-US" altLang="ko-KR" b="1" dirty="0" smtClean="0"/>
              <a:t> ( </a:t>
            </a:r>
            <a:r>
              <a:rPr lang="en-US" altLang="ko-KR" b="1" dirty="0"/>
              <a:t>Invite address </a:t>
            </a:r>
            <a:r>
              <a:rPr lang="ko-KR" altLang="en-US" b="1" dirty="0" err="1"/>
              <a:t>단톡방</a:t>
            </a:r>
            <a:r>
              <a:rPr lang="ko-KR" altLang="en-US" b="1" dirty="0"/>
              <a:t> 공지 </a:t>
            </a:r>
            <a:r>
              <a:rPr lang="en-US" altLang="ko-KR" b="1" dirty="0"/>
              <a:t>)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3</a:t>
            </a:r>
            <a:r>
              <a:rPr lang="en-US" altLang="ko-KR" b="1" dirty="0"/>
              <a:t>. </a:t>
            </a:r>
            <a:r>
              <a:rPr lang="ko-KR" altLang="en-US" b="1" dirty="0"/>
              <a:t>강의자료 및 예제코드</a:t>
            </a:r>
            <a:r>
              <a:rPr lang="en-US" altLang="ko-KR" b="1" dirty="0"/>
              <a:t>: </a:t>
            </a:r>
            <a:endParaRPr lang="en-US" altLang="ko-KR" b="1" dirty="0" smtClean="0"/>
          </a:p>
          <a:p>
            <a:r>
              <a:rPr lang="en-US" altLang="ko-KR" b="1" dirty="0" smtClean="0">
                <a:hlinkClick r:id="rId2"/>
              </a:rPr>
              <a:t>https://github.com/moebs/python_lab</a:t>
            </a:r>
            <a:r>
              <a:rPr lang="ko-KR" altLang="en-US" b="1" dirty="0" smtClean="0"/>
              <a:t> </a:t>
            </a:r>
            <a:endParaRPr lang="en-US" altLang="ko-KR" b="1" dirty="0" smtClean="0"/>
          </a:p>
          <a:p>
            <a:r>
              <a:rPr lang="en-US" altLang="ko-KR" b="1" dirty="0" smtClean="0"/>
              <a:t>(</a:t>
            </a:r>
            <a:r>
              <a:rPr lang="ko-KR" altLang="en-US" b="1" dirty="0" err="1" smtClean="0"/>
              <a:t>강의전</a:t>
            </a:r>
            <a:r>
              <a:rPr lang="ko-KR" altLang="en-US" b="1" dirty="0" smtClean="0"/>
              <a:t> 매주 업데이트 </a:t>
            </a:r>
            <a:r>
              <a:rPr lang="ko-KR" altLang="en-US" b="1" dirty="0" err="1" smtClean="0"/>
              <a:t>단톡방</a:t>
            </a:r>
            <a:r>
              <a:rPr lang="ko-KR" altLang="en-US" b="1" dirty="0" smtClean="0"/>
              <a:t> 공지 </a:t>
            </a:r>
            <a:r>
              <a:rPr lang="en-US" altLang="ko-KR" b="1" dirty="0" smtClean="0"/>
              <a:t>)</a:t>
            </a:r>
          </a:p>
          <a:p>
            <a:endParaRPr lang="en-US" altLang="ko-KR" b="1" dirty="0" smtClean="0"/>
          </a:p>
          <a:p>
            <a:r>
              <a:rPr lang="en-US" altLang="ko-KR" b="1" dirty="0" smtClean="0"/>
              <a:t>4</a:t>
            </a:r>
            <a:r>
              <a:rPr lang="en-US" altLang="ko-KR" b="1" dirty="0"/>
              <a:t>. </a:t>
            </a:r>
            <a:r>
              <a:rPr lang="ko-KR" altLang="en-US" b="1" dirty="0"/>
              <a:t>강의 일정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5895" y="150379"/>
            <a:ext cx="3446660" cy="646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0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강의 계획</a:t>
            </a:r>
            <a:endParaRPr lang="ko-KR" altLang="en-US" sz="36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176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0143A4F-252A-44A1-ADAD-9A068450D88C}"/>
              </a:ext>
            </a:extLst>
          </p:cNvPr>
          <p:cNvSpPr txBox="1"/>
          <p:nvPr/>
        </p:nvSpPr>
        <p:spPr>
          <a:xfrm>
            <a:off x="238667" y="630657"/>
            <a:ext cx="3889988" cy="8309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spcBef>
                <a:spcPct val="0"/>
              </a:spcBef>
              <a:buNone/>
              <a:defRPr sz="4800" b="1">
                <a:gradFill>
                  <a:gsLst>
                    <a:gs pos="0">
                      <a:schemeClr val="tx2"/>
                    </a:gs>
                    <a:gs pos="75000">
                      <a:schemeClr val="tx2">
                        <a:lumMod val="75000"/>
                      </a:schemeClr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5400000" scaled="0"/>
                </a:gradFill>
                <a:effectLst>
                  <a:outerShdw blurRad="50800" dist="39370" dir="5460000" algn="ctr" rotWithShape="0">
                    <a:srgbClr val="000000">
                      <a:alpha val="3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b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학습 순서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5987E73B-5ACA-4B9F-870A-F134604467CA}"/>
              </a:ext>
            </a:extLst>
          </p:cNvPr>
          <p:cNvGrpSpPr/>
          <p:nvPr/>
        </p:nvGrpSpPr>
        <p:grpSpPr>
          <a:xfrm>
            <a:off x="4793673" y="1394043"/>
            <a:ext cx="6442363" cy="1080000"/>
            <a:chOff x="4793673" y="2507671"/>
            <a:chExt cx="6442363" cy="1080000"/>
          </a:xfrm>
        </p:grpSpPr>
        <p:sp>
          <p:nvSpPr>
            <p:cNvPr id="30" name="육각형 29">
              <a:extLst>
                <a:ext uri="{FF2B5EF4-FFF2-40B4-BE49-F238E27FC236}">
                  <a16:creationId xmlns="" xmlns:a16="http://schemas.microsoft.com/office/drawing/2014/main" id="{835EC05B-D38A-4AFD-864A-F79DC7D9A534}"/>
                </a:ext>
              </a:extLst>
            </p:cNvPr>
            <p:cNvSpPr/>
            <p:nvPr/>
          </p:nvSpPr>
          <p:spPr>
            <a:xfrm>
              <a:off x="4793673" y="2507671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31" name="화살표: 오각형 30">
              <a:extLst>
                <a:ext uri="{FF2B5EF4-FFF2-40B4-BE49-F238E27FC236}">
                  <a16:creationId xmlns="" xmlns:a16="http://schemas.microsoft.com/office/drawing/2014/main" id="{6A5AA557-0906-4E37-9868-989273514EC7}"/>
                </a:ext>
              </a:extLst>
            </p:cNvPr>
            <p:cNvSpPr/>
            <p:nvPr/>
          </p:nvSpPr>
          <p:spPr>
            <a:xfrm>
              <a:off x="5632954" y="2632173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B384BF51-E0FC-43F1-A2A4-C7513F376E73}"/>
                </a:ext>
              </a:extLst>
            </p:cNvPr>
            <p:cNvSpPr/>
            <p:nvPr/>
          </p:nvSpPr>
          <p:spPr>
            <a:xfrm>
              <a:off x="5196182" y="2625108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3F4E5974-F99B-4E16-B3A8-39C2FC342760}"/>
              </a:ext>
            </a:extLst>
          </p:cNvPr>
          <p:cNvGrpSpPr/>
          <p:nvPr/>
        </p:nvGrpSpPr>
        <p:grpSpPr>
          <a:xfrm>
            <a:off x="5342072" y="1538803"/>
            <a:ext cx="5211626" cy="769441"/>
            <a:chOff x="5376075" y="1656674"/>
            <a:chExt cx="3757874" cy="554811"/>
          </a:xfrm>
        </p:grpSpPr>
        <p:sp>
          <p:nvSpPr>
            <p:cNvPr id="53" name="직사각형 52">
              <a:extLst>
                <a:ext uri="{FF2B5EF4-FFF2-40B4-BE49-F238E27FC236}">
                  <a16:creationId xmlns="" xmlns:a16="http://schemas.microsoft.com/office/drawing/2014/main" id="{718E8629-A095-4DB6-B247-4C40B6397302}"/>
                </a:ext>
              </a:extLst>
            </p:cNvPr>
            <p:cNvSpPr/>
            <p:nvPr/>
          </p:nvSpPr>
          <p:spPr>
            <a:xfrm>
              <a:off x="5875298" y="1723251"/>
              <a:ext cx="3258651" cy="42165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en-US" altLang="ko-KR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Review</a:t>
              </a:r>
              <a:endParaRPr lang="ko-KR" altLang="en-US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="" xmlns:a16="http://schemas.microsoft.com/office/drawing/2014/main" id="{7313E1BF-4A3B-4B72-8DFF-AC09F12DF342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noProof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1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9E3F2446-43F2-4329-94C3-8386AC65B427}"/>
              </a:ext>
            </a:extLst>
          </p:cNvPr>
          <p:cNvGrpSpPr/>
          <p:nvPr/>
        </p:nvGrpSpPr>
        <p:grpSpPr>
          <a:xfrm>
            <a:off x="4793673" y="2696370"/>
            <a:ext cx="6442363" cy="1080000"/>
            <a:chOff x="4793673" y="3809998"/>
            <a:chExt cx="6442363" cy="1080000"/>
          </a:xfrm>
        </p:grpSpPr>
        <p:sp>
          <p:nvSpPr>
            <p:cNvPr id="56" name="육각형 55">
              <a:extLst>
                <a:ext uri="{FF2B5EF4-FFF2-40B4-BE49-F238E27FC236}">
                  <a16:creationId xmlns="" xmlns:a16="http://schemas.microsoft.com/office/drawing/2014/main" id="{232AC827-6F27-49B2-88F7-957E49081717}"/>
                </a:ext>
              </a:extLst>
            </p:cNvPr>
            <p:cNvSpPr/>
            <p:nvPr/>
          </p:nvSpPr>
          <p:spPr>
            <a:xfrm>
              <a:off x="4793673" y="380999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57" name="화살표: 오각형 56">
              <a:extLst>
                <a:ext uri="{FF2B5EF4-FFF2-40B4-BE49-F238E27FC236}">
                  <a16:creationId xmlns="" xmlns:a16="http://schemas.microsoft.com/office/drawing/2014/main" id="{6D7985D7-38A4-4DC2-A95B-1F0B0ABC267F}"/>
                </a:ext>
              </a:extLst>
            </p:cNvPr>
            <p:cNvSpPr/>
            <p:nvPr/>
          </p:nvSpPr>
          <p:spPr>
            <a:xfrm>
              <a:off x="5632954" y="393450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="" xmlns:a16="http://schemas.microsoft.com/office/drawing/2014/main" id="{8257E3A3-E635-49A6-BCD8-F2A034CFF767}"/>
                </a:ext>
              </a:extLst>
            </p:cNvPr>
            <p:cNvSpPr/>
            <p:nvPr/>
          </p:nvSpPr>
          <p:spPr>
            <a:xfrm>
              <a:off x="5196182" y="392743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="" xmlns:a16="http://schemas.microsoft.com/office/drawing/2014/main" id="{48008058-1654-4682-9EF9-1B4B0B7E65E1}"/>
              </a:ext>
            </a:extLst>
          </p:cNvPr>
          <p:cNvGrpSpPr/>
          <p:nvPr/>
        </p:nvGrpSpPr>
        <p:grpSpPr>
          <a:xfrm>
            <a:off x="5342072" y="2841130"/>
            <a:ext cx="5690763" cy="769441"/>
            <a:chOff x="5376075" y="1656674"/>
            <a:chExt cx="4103359" cy="554811"/>
          </a:xfrm>
        </p:grpSpPr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5BFFA8CB-8C14-441B-8DC9-8008821F1651}"/>
                </a:ext>
              </a:extLst>
            </p:cNvPr>
            <p:cNvSpPr/>
            <p:nvPr/>
          </p:nvSpPr>
          <p:spPr>
            <a:xfrm>
              <a:off x="5884456" y="1723249"/>
              <a:ext cx="3594978" cy="42165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200" dirty="0" err="1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파이썬</a:t>
              </a:r>
              <a:r>
                <a:rPr lang="en-US" altLang="ko-KR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ko-KR" altLang="en-US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함수 개념</a:t>
              </a:r>
              <a:r>
                <a:rPr lang="en-US" altLang="ko-KR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/</a:t>
              </a:r>
              <a:r>
                <a:rPr lang="ko-KR" altLang="en-US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응용 </a:t>
              </a:r>
              <a:endParaRPr lang="ko-KR" altLang="en-US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5E9DDD30-2E47-4D0C-9290-68BCCC2BCC71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noProof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2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9E3F2446-43F2-4329-94C3-8386AC65B427}"/>
              </a:ext>
            </a:extLst>
          </p:cNvPr>
          <p:cNvGrpSpPr/>
          <p:nvPr/>
        </p:nvGrpSpPr>
        <p:grpSpPr>
          <a:xfrm>
            <a:off x="4806373" y="3991770"/>
            <a:ext cx="6442363" cy="1080000"/>
            <a:chOff x="4793673" y="3809998"/>
            <a:chExt cx="6442363" cy="1080000"/>
          </a:xfrm>
        </p:grpSpPr>
        <p:sp>
          <p:nvSpPr>
            <p:cNvPr id="25" name="육각형 24">
              <a:extLst>
                <a:ext uri="{FF2B5EF4-FFF2-40B4-BE49-F238E27FC236}">
                  <a16:creationId xmlns="" xmlns:a16="http://schemas.microsoft.com/office/drawing/2014/main" id="{232AC827-6F27-49B2-88F7-957E49081717}"/>
                </a:ext>
              </a:extLst>
            </p:cNvPr>
            <p:cNvSpPr/>
            <p:nvPr/>
          </p:nvSpPr>
          <p:spPr>
            <a:xfrm>
              <a:off x="4793673" y="3809998"/>
              <a:ext cx="6442363" cy="1080000"/>
            </a:xfrm>
            <a:prstGeom prst="hexagon">
              <a:avLst>
                <a:gd name="adj" fmla="val 42671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6" name="화살표: 오각형 56">
              <a:extLst>
                <a:ext uri="{FF2B5EF4-FFF2-40B4-BE49-F238E27FC236}">
                  <a16:creationId xmlns="" xmlns:a16="http://schemas.microsoft.com/office/drawing/2014/main" id="{6D7985D7-38A4-4DC2-A95B-1F0B0ABC267F}"/>
                </a:ext>
              </a:extLst>
            </p:cNvPr>
            <p:cNvSpPr/>
            <p:nvPr/>
          </p:nvSpPr>
          <p:spPr>
            <a:xfrm>
              <a:off x="5632954" y="3934500"/>
              <a:ext cx="5339846" cy="830996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8257E3A3-E635-49A6-BCD8-F2A034CFF767}"/>
                </a:ext>
              </a:extLst>
            </p:cNvPr>
            <p:cNvSpPr/>
            <p:nvPr/>
          </p:nvSpPr>
          <p:spPr>
            <a:xfrm>
              <a:off x="5196182" y="3927435"/>
              <a:ext cx="845127" cy="845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48008058-1654-4682-9EF9-1B4B0B7E65E1}"/>
              </a:ext>
            </a:extLst>
          </p:cNvPr>
          <p:cNvGrpSpPr/>
          <p:nvPr/>
        </p:nvGrpSpPr>
        <p:grpSpPr>
          <a:xfrm>
            <a:off x="5354772" y="4136530"/>
            <a:ext cx="5690763" cy="769441"/>
            <a:chOff x="5376075" y="1656674"/>
            <a:chExt cx="4103359" cy="554811"/>
          </a:xfrm>
        </p:grpSpPr>
        <p:sp>
          <p:nvSpPr>
            <p:cNvPr id="29" name="직사각형 28">
              <a:extLst>
                <a:ext uri="{FF2B5EF4-FFF2-40B4-BE49-F238E27FC236}">
                  <a16:creationId xmlns="" xmlns:a16="http://schemas.microsoft.com/office/drawing/2014/main" id="{5BFFA8CB-8C14-441B-8DC9-8008821F1651}"/>
                </a:ext>
              </a:extLst>
            </p:cNvPr>
            <p:cNvSpPr/>
            <p:nvPr/>
          </p:nvSpPr>
          <p:spPr>
            <a:xfrm>
              <a:off x="5884456" y="1723250"/>
              <a:ext cx="3594978" cy="42165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defTabSz="1076865" eaLnBrk="0" latinLnBrk="0" hangingPunct="0">
                <a:spcAft>
                  <a:spcPts val="486"/>
                </a:spcAft>
                <a:buSzPct val="100000"/>
                <a:defRPr/>
              </a:pPr>
              <a:r>
                <a:rPr lang="ko-KR" altLang="en-US" sz="3200" dirty="0" err="1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파이썬</a:t>
              </a:r>
              <a:r>
                <a:rPr lang="en-US" altLang="ko-KR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- </a:t>
              </a:r>
              <a:r>
                <a:rPr lang="ko-KR" altLang="en-US" sz="3200" dirty="0" smtClean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16200000" scaled="1"/>
                  </a:gradFill>
                  <a:latin typeface="HY견고딕" pitchFamily="18" charset="-127"/>
                  <a:ea typeface="HY견고딕" pitchFamily="18" charset="-127"/>
                </a:rPr>
                <a:t>이미지 데이터</a:t>
              </a:r>
              <a:endParaRPr lang="ko-KR" altLang="en-US" sz="3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16200000" scaled="1"/>
                </a:gra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5E9DDD30-2E47-4D0C-9290-68BCCC2BCC71}"/>
                </a:ext>
              </a:extLst>
            </p:cNvPr>
            <p:cNvSpPr/>
            <p:nvPr/>
          </p:nvSpPr>
          <p:spPr>
            <a:xfrm>
              <a:off x="5376075" y="1656674"/>
              <a:ext cx="399001" cy="554811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 b="1" kern="0" dirty="0">
                  <a:ln w="2857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HY견명조" panose="02030600000101010101" pitchFamily="18" charset="-127"/>
                  <a:ea typeface="HY견명조" panose="02030600000101010101" pitchFamily="18" charset="-127"/>
                </a:rPr>
                <a:t>3</a:t>
              </a:r>
              <a:endParaRPr kumimoji="0" lang="ko-KR" altLang="en-US" sz="4400" b="1" i="0" u="none" strike="noStrike" kern="0" normalizeH="0" baseline="0" noProof="0" dirty="0">
                <a:ln w="285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HY견명조" panose="02030600000101010101" pitchFamily="18" charset="-127"/>
                <a:ea typeface="HY견명조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71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조건문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(if-else)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필요성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929988"/>
              </p:ext>
            </p:extLst>
          </p:nvPr>
        </p:nvGraphicFramePr>
        <p:xfrm>
          <a:off x="203201" y="1050841"/>
          <a:ext cx="11785601" cy="5698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567"/>
                <a:gridCol w="4936297"/>
                <a:gridCol w="5562737"/>
              </a:tblGrid>
              <a:tr h="226416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조건 판단 </a:t>
                      </a:r>
                      <a:r>
                        <a:rPr lang="en-US" altLang="ko-KR" sz="1500" dirty="0" smtClean="0"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500" dirty="0" smtClean="0"/>
                        <a:t>상황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수행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프로그래밍</a:t>
                      </a:r>
                    </a:p>
                  </a:txBody>
                  <a:tcPr anchor="ctr"/>
                </a:tc>
              </a:tr>
              <a:tr h="777233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조건문</a:t>
                      </a:r>
                      <a:endParaRPr lang="ko-KR" altLang="en-US" sz="15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주어진 조건을 판단한 후 상황에 맞게 처리해야 할 경우가 생긴다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프로그래밍에서 조건을 판단하여 해당 조건에 맞는 상황을 수행하는 데 쓰는 것이 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문이다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500" dirty="0" smtClean="0"/>
                    </a:p>
                  </a:txBody>
                  <a:tcPr anchor="ctr"/>
                </a:tc>
              </a:tr>
              <a:tr h="1101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smtClean="0"/>
                        <a:t>"</a:t>
                      </a:r>
                      <a:r>
                        <a:rPr lang="ko-KR" altLang="en-US" sz="1600" dirty="0" smtClean="0"/>
                        <a:t>돈이 있으면 택시를 타고</a:t>
                      </a:r>
                      <a:r>
                        <a:rPr lang="en-US" altLang="ko-KR" sz="1600" dirty="0" smtClean="0"/>
                        <a:t>, </a:t>
                      </a:r>
                    </a:p>
                    <a:p>
                      <a:pPr algn="ctr"/>
                      <a:r>
                        <a:rPr lang="ko-KR" altLang="en-US" sz="1600" dirty="0" smtClean="0"/>
                        <a:t>돈이 없으면</a:t>
                      </a:r>
                      <a:r>
                        <a:rPr lang="en-US" altLang="ko-KR" sz="1600" dirty="0" smtClean="0"/>
                        <a:t>(</a:t>
                      </a:r>
                      <a:r>
                        <a:rPr lang="ko-KR" altLang="en-US" sz="1600" dirty="0" smtClean="0"/>
                        <a:t>그렇지</a:t>
                      </a:r>
                      <a:r>
                        <a:rPr lang="en-US" altLang="ko-KR" sz="1600" dirty="0" smtClean="0"/>
                        <a:t> </a:t>
                      </a:r>
                      <a:r>
                        <a:rPr lang="ko-KR" altLang="en-US" sz="1600" dirty="0" smtClean="0"/>
                        <a:t>않으면</a:t>
                      </a:r>
                      <a:r>
                        <a:rPr lang="en-US" altLang="ko-KR" sz="1600" dirty="0" smtClean="0"/>
                        <a:t>)</a:t>
                      </a:r>
                      <a:r>
                        <a:rPr lang="ko-KR" altLang="en-US" sz="1600" dirty="0" smtClean="0"/>
                        <a:t> 걸어 간다</a:t>
                      </a:r>
                      <a:r>
                        <a:rPr lang="en-US" altLang="ko-KR" sz="1600" dirty="0" smtClean="0"/>
                        <a:t>.“</a:t>
                      </a:r>
                    </a:p>
                    <a:p>
                      <a:pPr algn="ctr"/>
                      <a:endParaRPr lang="en-US" altLang="ko-KR" sz="1600" dirty="0" smtClean="0"/>
                    </a:p>
                    <a:p>
                      <a:pPr algn="ctr"/>
                      <a:r>
                        <a:rPr lang="en-US" altLang="ko-KR" sz="1600" dirty="0" smtClean="0"/>
                        <a:t>If I have money, I take a taxi, </a:t>
                      </a:r>
                    </a:p>
                    <a:p>
                      <a:pPr algn="ctr"/>
                      <a:r>
                        <a:rPr lang="en-US" altLang="ko-KR" sz="1600" dirty="0" smtClean="0"/>
                        <a:t>if I don't have money, I walk. </a:t>
                      </a:r>
                    </a:p>
                    <a:p>
                      <a:pPr algn="ctr"/>
                      <a:r>
                        <a:rPr lang="en-US" altLang="ko-KR" sz="1600" dirty="0" smtClean="0"/>
                        <a:t>(if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not</a:t>
                      </a:r>
                      <a:r>
                        <a:rPr lang="en-US" altLang="ko-KR" sz="1600" baseline="0" dirty="0" smtClean="0"/>
                        <a:t> ≒ otherwise ≒ else</a:t>
                      </a:r>
                      <a:r>
                        <a:rPr lang="en-US" altLang="ko-KR" sz="1600" dirty="0" smtClean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money_s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input('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돈 얼마 있어요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')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money_f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float(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money_s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money_f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&gt; 0: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print("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택시를 타고 가세요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print("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걸어 가세요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  <a:endParaRPr lang="pt-BR" altLang="ko-KR" sz="1400" dirty="0" smtClean="0"/>
                    </a:p>
                  </a:txBody>
                  <a:tcPr anchor="ctr"/>
                </a:tc>
              </a:tr>
              <a:tr h="2802709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600" dirty="0" smtClean="0"/>
                        <a:t>if ( </a:t>
                      </a:r>
                      <a:r>
                        <a:rPr lang="ko-KR" altLang="en-US" sz="1600" dirty="0" smtClean="0"/>
                        <a:t>조건 </a:t>
                      </a:r>
                      <a:r>
                        <a:rPr lang="en-US" altLang="ko-KR" sz="1600" dirty="0" smtClean="0"/>
                        <a:t>) 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:</a:t>
                      </a:r>
                    </a:p>
                    <a:p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(indent4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칸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600" b="0" dirty="0" err="1" smtClean="0">
                          <a:solidFill>
                            <a:schemeClr val="dk1"/>
                          </a:solidFill>
                        </a:rPr>
                        <a:t>실행</a:t>
                      </a:r>
                      <a:r>
                        <a:rPr lang="ko-KR" altLang="en-US" sz="1600" dirty="0" err="1" smtClean="0"/>
                        <a:t>문</a:t>
                      </a:r>
                      <a:r>
                        <a:rPr lang="en-US" altLang="ko-KR" sz="1600" dirty="0" smtClean="0"/>
                        <a:t>1</a:t>
                      </a:r>
                    </a:p>
                    <a:p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(indent4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칸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600" b="0" dirty="0" err="1" smtClean="0">
                          <a:solidFill>
                            <a:schemeClr val="dk1"/>
                          </a:solidFill>
                        </a:rPr>
                        <a:t>샐행문</a:t>
                      </a:r>
                      <a:r>
                        <a:rPr lang="en-US" altLang="ko-KR" sz="1600" dirty="0" smtClean="0"/>
                        <a:t>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 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:</a:t>
                      </a:r>
                      <a:endParaRPr lang="en-US" altLang="ko-KR" sz="1600" b="0" i="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(indent4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칸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600" b="0" dirty="0" err="1" smtClean="0">
                          <a:solidFill>
                            <a:schemeClr val="dk1"/>
                          </a:solidFill>
                        </a:rPr>
                        <a:t>실행</a:t>
                      </a:r>
                      <a:r>
                        <a:rPr lang="ko-KR" altLang="en-US" sz="1600" dirty="0" err="1" smtClean="0"/>
                        <a:t>문</a:t>
                      </a:r>
                      <a:r>
                        <a:rPr lang="en-US" altLang="ko-KR" sz="1600" dirty="0" smtClean="0"/>
                        <a:t>1</a:t>
                      </a:r>
                    </a:p>
                    <a:p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(indent4</a:t>
                      </a:r>
                      <a:r>
                        <a:rPr lang="ko-KR" altLang="en-US" sz="1600" b="1" dirty="0" smtClean="0">
                          <a:solidFill>
                            <a:srgbClr val="FF0000"/>
                          </a:solidFill>
                        </a:rPr>
                        <a:t>칸</a:t>
                      </a:r>
                      <a:r>
                        <a:rPr lang="en-US" altLang="ko-KR" sz="1600" b="1" dirty="0" smtClean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600" b="0" dirty="0" err="1" smtClean="0">
                          <a:solidFill>
                            <a:schemeClr val="dk1"/>
                          </a:solidFill>
                        </a:rPr>
                        <a:t>샐행문</a:t>
                      </a:r>
                      <a:r>
                        <a:rPr lang="en-US" altLang="ko-KR" sz="1600" dirty="0" smtClean="0"/>
                        <a:t>2</a:t>
                      </a:r>
                      <a:r>
                        <a:rPr lang="en-US" altLang="ko-KR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endParaRPr lang="ko-KR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pt-BR" altLang="ko-KR" sz="1500" dirty="0" smtClean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722" y="4029874"/>
            <a:ext cx="4432526" cy="2660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151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Review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중복 </a:t>
            </a:r>
            <a:r>
              <a:rPr lang="ko-KR" altLang="en-US" sz="24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조건문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100698"/>
              </p:ext>
            </p:extLst>
          </p:nvPr>
        </p:nvGraphicFramePr>
        <p:xfrm>
          <a:off x="203201" y="1057296"/>
          <a:ext cx="11785601" cy="57045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6567"/>
                <a:gridCol w="4936297"/>
                <a:gridCol w="5562737"/>
              </a:tblGrid>
              <a:tr h="437663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조건 판단 </a:t>
                      </a:r>
                      <a:r>
                        <a:rPr lang="en-US" altLang="ko-KR" sz="1500" dirty="0" smtClean="0"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500" dirty="0" smtClean="0"/>
                        <a:t>상황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수행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프로그래밍</a:t>
                      </a:r>
                    </a:p>
                  </a:txBody>
                  <a:tcPr anchor="ctr"/>
                </a:tc>
              </a:tr>
              <a:tr h="95570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조건문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600" dirty="0" smtClean="0"/>
                        <a:t>택시비</a:t>
                      </a:r>
                      <a:r>
                        <a:rPr lang="en-US" altLang="ko-KR" sz="1600" dirty="0" smtClean="0"/>
                        <a:t> :            money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en-US" altLang="ko-KR" sz="1600" dirty="0" smtClean="0"/>
                        <a:t>≥</a:t>
                      </a:r>
                      <a:r>
                        <a:rPr lang="en-US" altLang="ko-KR" sz="1600" baseline="0" dirty="0" smtClean="0"/>
                        <a:t> 35</a:t>
                      </a:r>
                      <a:r>
                        <a:rPr lang="en-US" altLang="ko-KR" sz="1600" dirty="0" smtClean="0"/>
                        <a:t>00</a:t>
                      </a:r>
                    </a:p>
                    <a:p>
                      <a:pPr algn="l"/>
                      <a:r>
                        <a:rPr lang="ko-KR" altLang="en-US" sz="1600" dirty="0" err="1" smtClean="0"/>
                        <a:t>버스비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smtClean="0"/>
                        <a:t>: 1500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en-US" altLang="ko-KR" sz="1600" dirty="0" smtClean="0"/>
                        <a:t>≤  money &lt; 3500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aseline="0" dirty="0" smtClean="0">
                          <a:sym typeface="Wingdings" pitchFamily="2" charset="2"/>
                        </a:rPr>
                        <a:t>도보 </a:t>
                      </a:r>
                      <a:r>
                        <a:rPr lang="en-US" altLang="ko-KR" sz="1600" baseline="0" dirty="0" smtClean="0">
                          <a:sym typeface="Wingdings" pitchFamily="2" charset="2"/>
                        </a:rPr>
                        <a:t>:               money </a:t>
                      </a:r>
                      <a:r>
                        <a:rPr lang="en-US" altLang="ko-KR" sz="1600" dirty="0" smtClean="0"/>
                        <a:t>≤</a:t>
                      </a:r>
                      <a:r>
                        <a:rPr lang="en-US" altLang="ko-KR" sz="1600" baseline="0" dirty="0" smtClean="0">
                          <a:sym typeface="Wingdings" pitchFamily="2" charset="2"/>
                        </a:rPr>
                        <a:t> 1500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money_s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input('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돈 얼마 있어요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')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money_f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float(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money_s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money_f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&gt;= 3500: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print("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택시를 타고 가세요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elif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(1500 &lt;= </a:t>
                      </a:r>
                      <a:r>
                        <a:rPr lang="en-US" altLang="ko-KR" sz="16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money_f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</a:t>
                      </a:r>
                      <a:r>
                        <a:rPr lang="en-US" altLang="ko-KR" sz="16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3500):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print('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버스 타세요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 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print("</a:t>
                      </a:r>
                      <a:r>
                        <a:rPr lang="ko-KR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걸어 가세요</a:t>
                      </a:r>
                      <a:r>
                        <a:rPr lang="en-US" altLang="ko-KR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  <a:endParaRPr lang="pt-BR" altLang="ko-KR" sz="1600" dirty="0" smtClean="0"/>
                    </a:p>
                  </a:txBody>
                  <a:tcPr anchor="ctr"/>
                </a:tc>
              </a:tr>
              <a:tr h="29808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 smtClean="0"/>
                        <a:t>A : </a:t>
                      </a:r>
                      <a:r>
                        <a:rPr lang="en-US" altLang="ko-KR" sz="1400" baseline="0" dirty="0" smtClean="0"/>
                        <a:t>   10</a:t>
                      </a:r>
                      <a:r>
                        <a:rPr lang="en-US" altLang="ko-KR" sz="1400" dirty="0" smtClean="0"/>
                        <a:t>0 ≥</a:t>
                      </a:r>
                      <a:r>
                        <a:rPr lang="en-US" altLang="ko-KR" sz="1400" baseline="0" dirty="0" smtClean="0"/>
                        <a:t> score </a:t>
                      </a:r>
                      <a:r>
                        <a:rPr lang="en-US" altLang="ko-KR" sz="1400" dirty="0" smtClean="0"/>
                        <a:t>≥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dirty="0" smtClean="0"/>
                        <a:t>90</a:t>
                      </a:r>
                    </a:p>
                    <a:p>
                      <a:pPr algn="l"/>
                      <a:r>
                        <a:rPr lang="en-US" altLang="ko-KR" sz="1400" dirty="0" smtClean="0"/>
                        <a:t>B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:      </a:t>
                      </a:r>
                      <a:r>
                        <a:rPr lang="en-US" altLang="ko-KR" sz="1400" baseline="0" dirty="0" smtClean="0"/>
                        <a:t>90</a:t>
                      </a:r>
                      <a:r>
                        <a:rPr lang="en-US" altLang="ko-KR" sz="1400" dirty="0" smtClean="0"/>
                        <a:t> &gt;</a:t>
                      </a:r>
                      <a:r>
                        <a:rPr lang="en-US" altLang="ko-KR" sz="1400" baseline="0" dirty="0" smtClean="0"/>
                        <a:t> score </a:t>
                      </a:r>
                      <a:r>
                        <a:rPr lang="en-US" altLang="ko-KR" sz="1400" dirty="0" smtClean="0"/>
                        <a:t>≥</a:t>
                      </a:r>
                      <a:r>
                        <a:rPr lang="en-US" altLang="ko-KR" sz="1400" baseline="0" dirty="0" smtClean="0"/>
                        <a:t> 8</a:t>
                      </a:r>
                      <a:r>
                        <a:rPr lang="en-US" altLang="ko-KR" sz="1400" dirty="0" smtClean="0"/>
                        <a:t>0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C</a:t>
                      </a:r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:      8</a:t>
                      </a:r>
                      <a:r>
                        <a:rPr lang="en-US" altLang="ko-KR" sz="1400" baseline="0" dirty="0" smtClean="0"/>
                        <a:t>0</a:t>
                      </a:r>
                      <a:r>
                        <a:rPr lang="en-US" altLang="ko-KR" sz="1400" dirty="0" smtClean="0"/>
                        <a:t> &gt;</a:t>
                      </a:r>
                      <a:r>
                        <a:rPr lang="en-US" altLang="ko-KR" sz="1400" baseline="0" dirty="0" smtClean="0"/>
                        <a:t> score </a:t>
                      </a:r>
                      <a:r>
                        <a:rPr lang="en-US" altLang="ko-KR" sz="1400" dirty="0" smtClean="0"/>
                        <a:t>≥</a:t>
                      </a:r>
                      <a:r>
                        <a:rPr lang="en-US" altLang="ko-KR" sz="1400" baseline="0" dirty="0" smtClean="0"/>
                        <a:t> 7</a:t>
                      </a:r>
                      <a:r>
                        <a:rPr lang="en-US" altLang="ko-KR" sz="1400" dirty="0" smtClean="0"/>
                        <a:t>0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D</a:t>
                      </a:r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:      7</a:t>
                      </a:r>
                      <a:r>
                        <a:rPr lang="en-US" altLang="ko-KR" sz="1400" baseline="0" dirty="0" smtClean="0"/>
                        <a:t>0</a:t>
                      </a:r>
                      <a:r>
                        <a:rPr lang="en-US" altLang="ko-KR" sz="1400" dirty="0" smtClean="0"/>
                        <a:t> &gt;</a:t>
                      </a:r>
                      <a:r>
                        <a:rPr lang="en-US" altLang="ko-KR" sz="1400" baseline="0" dirty="0" smtClean="0"/>
                        <a:t> score </a:t>
                      </a:r>
                      <a:r>
                        <a:rPr lang="en-US" altLang="ko-KR" sz="1400" dirty="0" smtClean="0"/>
                        <a:t>≥</a:t>
                      </a:r>
                      <a:r>
                        <a:rPr lang="en-US" altLang="ko-KR" sz="1400" baseline="0" dirty="0" smtClean="0"/>
                        <a:t> 6</a:t>
                      </a:r>
                      <a:r>
                        <a:rPr lang="en-US" altLang="ko-KR" sz="1400" dirty="0" smtClean="0"/>
                        <a:t>0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F</a:t>
                      </a:r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:       60 &gt; </a:t>
                      </a:r>
                      <a:r>
                        <a:rPr lang="en-US" altLang="ko-KR" sz="1400" baseline="0" dirty="0" smtClean="0"/>
                        <a:t>score </a:t>
                      </a:r>
                      <a:r>
                        <a:rPr lang="en-US" altLang="ko-KR" sz="1400" dirty="0" smtClean="0"/>
                        <a:t>≥ 0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score_s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input(‘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점수를 입력하세요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 ')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score_f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float(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score_s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if ( 100 &gt;= 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score_f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and (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&gt;= 90):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print(“A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학점 입니다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elif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( 80 &lt;= </a:t>
                      </a:r>
                      <a:r>
                        <a:rPr lang="en-US" altLang="ko-KR" sz="14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_f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&lt; 90) 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print(‘B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학점 입니다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else 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print("")</a:t>
                      </a:r>
                      <a:endParaRPr lang="pt-BR" altLang="ko-KR" sz="1400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55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함수 개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념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80104"/>
              </p:ext>
            </p:extLst>
          </p:nvPr>
        </p:nvGraphicFramePr>
        <p:xfrm>
          <a:off x="99787" y="1086734"/>
          <a:ext cx="11976099" cy="5705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399"/>
                <a:gridCol w="3924300"/>
                <a:gridCol w="7137400"/>
              </a:tblGrid>
              <a:tr h="567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함수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수학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프로그래밍</a:t>
                      </a:r>
                    </a:p>
                  </a:txBody>
                  <a:tcPr anchor="ctr"/>
                </a:tc>
              </a:tr>
              <a:tr h="1374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의미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함수는 </a:t>
                      </a:r>
                      <a:r>
                        <a:rPr lang="ko-KR" altLang="en-US" sz="1400" baseline="0" dirty="0" err="1" smtClean="0">
                          <a:sym typeface="Wingdings" pitchFamily="2" charset="2"/>
                        </a:rPr>
                        <a:t>입력값에</a:t>
                      </a:r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 따라 </a:t>
                      </a:r>
                      <a:r>
                        <a:rPr lang="ko-KR" altLang="en-US" sz="1400" baseline="0" dirty="0" err="1" smtClean="0">
                          <a:sym typeface="Wingdings" pitchFamily="2" charset="2"/>
                        </a:rPr>
                        <a:t>출력값을</a:t>
                      </a:r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 만들어 내는 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‘블랙 박스’와 같다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반복적으로 사용되는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부분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묶어서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프로그램을 여러 개의 함수로 나누어 작성하면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프로그램 흐름을 일목요연하게 볼 수 있음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모듈화 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프로그램에 문제가 발생하거나 기능의 변경이 필요할 때에도 손쉽게 유지보수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가능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 </a:t>
                      </a:r>
                      <a:r>
                        <a:rPr lang="ko-KR" alt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함수 재활용 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ko-KR" sz="14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1881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개념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1-1. </a:t>
                      </a:r>
                      <a:r>
                        <a:rPr lang="ko-KR" altLang="en-US" sz="1400" baseline="0" dirty="0" smtClean="0"/>
                        <a:t>작은</a:t>
                      </a:r>
                      <a:r>
                        <a:rPr lang="en-US" altLang="ko-KR" sz="1400" baseline="0" dirty="0" smtClean="0"/>
                        <a:t>_</a:t>
                      </a:r>
                      <a:r>
                        <a:rPr lang="ko-KR" altLang="en-US" sz="1400" baseline="0" dirty="0" err="1" smtClean="0"/>
                        <a:t>바케트빵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dirty="0" smtClean="0"/>
                        <a:t>baguette </a:t>
                      </a:r>
                      <a:r>
                        <a:rPr lang="en-US" altLang="ko-KR" sz="1400" baseline="0" dirty="0" smtClean="0"/>
                        <a:t>(1, 1, 1)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1-2. </a:t>
                      </a:r>
                      <a:r>
                        <a:rPr lang="ko-KR" altLang="en-US" sz="1400" baseline="0" dirty="0" smtClean="0"/>
                        <a:t>큰</a:t>
                      </a:r>
                      <a:r>
                        <a:rPr lang="en-US" altLang="ko-KR" sz="1400" baseline="0" dirty="0" smtClean="0"/>
                        <a:t>_</a:t>
                      </a:r>
                      <a:r>
                        <a:rPr lang="ko-KR" altLang="en-US" sz="1400" baseline="0" dirty="0" err="1" smtClean="0"/>
                        <a:t>바게트빵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dirty="0" smtClean="0"/>
                        <a:t>baguette</a:t>
                      </a:r>
                      <a:r>
                        <a:rPr lang="en-US" altLang="ko-KR" sz="1400" baseline="0" dirty="0" smtClean="0"/>
                        <a:t>(1.5, 1.5, 2)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2-1. </a:t>
                      </a:r>
                      <a:r>
                        <a:rPr lang="ko-KR" altLang="en-US" sz="1400" baseline="0" dirty="0" err="1" smtClean="0"/>
                        <a:t>파운트케익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baking(1, 0.5, 1, 1)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2-2. </a:t>
                      </a:r>
                      <a:r>
                        <a:rPr lang="ko-KR" altLang="en-US" sz="1400" baseline="0" dirty="0" smtClean="0"/>
                        <a:t>작은</a:t>
                      </a:r>
                      <a:r>
                        <a:rPr lang="en-US" altLang="ko-KR" sz="1400" baseline="0" dirty="0" smtClean="0"/>
                        <a:t>_</a:t>
                      </a:r>
                      <a:r>
                        <a:rPr lang="ko-KR" altLang="en-US" sz="1400" baseline="0" dirty="0" err="1" smtClean="0"/>
                        <a:t>바케트빵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baking(1, 0, 1, 1)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1. </a:t>
                      </a:r>
                      <a:r>
                        <a:rPr lang="en-US" altLang="ko-KR" sz="1400" dirty="0" err="1" smtClean="0"/>
                        <a:t>def</a:t>
                      </a:r>
                      <a:r>
                        <a:rPr lang="en-US" altLang="ko-KR" sz="1400" dirty="0" smtClean="0"/>
                        <a:t> baguette(milk,</a:t>
                      </a:r>
                      <a:r>
                        <a:rPr lang="en-US" altLang="ko-KR" sz="1400" baseline="0" dirty="0" smtClean="0"/>
                        <a:t> egg, 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flour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       bread = </a:t>
                      </a:r>
                      <a:r>
                        <a:rPr lang="en-US" altLang="ko-KR" sz="1400" dirty="0" smtClean="0"/>
                        <a:t>milk</a:t>
                      </a:r>
                      <a:r>
                        <a:rPr lang="en-US" altLang="ko-KR" sz="1400" baseline="0" dirty="0" smtClean="0"/>
                        <a:t> + egg + 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flour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return bread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2. </a:t>
                      </a:r>
                      <a:r>
                        <a:rPr lang="en-US" altLang="ko-KR" sz="1400" dirty="0" err="1" smtClean="0"/>
                        <a:t>def</a:t>
                      </a:r>
                      <a:r>
                        <a:rPr lang="en-US" altLang="ko-KR" sz="1400" dirty="0" smtClean="0"/>
                        <a:t> baking(milk,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baseline="0" dirty="0" err="1" smtClean="0"/>
                        <a:t>suger</a:t>
                      </a:r>
                      <a:r>
                        <a:rPr lang="en-US" altLang="ko-KR" sz="1400" baseline="0" dirty="0" smtClean="0"/>
                        <a:t>, egg, 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flour</a:t>
                      </a:r>
                      <a:r>
                        <a:rPr lang="en-US" altLang="ko-KR" sz="1400" baseline="0" dirty="0" smtClean="0"/>
                        <a:t>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       bread = </a:t>
                      </a:r>
                      <a:r>
                        <a:rPr lang="en-US" altLang="ko-KR" sz="1400" dirty="0" smtClean="0"/>
                        <a:t>milk</a:t>
                      </a:r>
                      <a:r>
                        <a:rPr lang="en-US" altLang="ko-KR" sz="1400" baseline="0" dirty="0" smtClean="0"/>
                        <a:t> + </a:t>
                      </a:r>
                      <a:r>
                        <a:rPr lang="en-US" altLang="ko-KR" sz="1400" baseline="0" dirty="0" err="1" smtClean="0"/>
                        <a:t>suger</a:t>
                      </a:r>
                      <a:r>
                        <a:rPr lang="en-US" altLang="ko-KR" sz="1400" baseline="0" dirty="0" smtClean="0"/>
                        <a:t> + egg + 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flour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return bread</a:t>
                      </a:r>
                      <a:endParaRPr lang="pt-BR" altLang="ko-KR" sz="1400" dirty="0" smtClean="0"/>
                    </a:p>
                  </a:txBody>
                  <a:tcPr anchor="ctr"/>
                </a:tc>
              </a:tr>
              <a:tr h="1881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정의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y = f(x) = 2x+1 </a:t>
                      </a:r>
                    </a:p>
                    <a:p>
                      <a:pPr algn="l"/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z = plus(x, y) = </a:t>
                      </a:r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x+y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def f(x):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    y = 2*x + 1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    return y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def plus(x, y):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    total = x + y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    return total 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3"/>
          <a:stretch/>
        </p:blipFill>
        <p:spPr bwMode="auto">
          <a:xfrm>
            <a:off x="2995082" y="5065485"/>
            <a:ext cx="1850873" cy="15820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428" y="3103753"/>
            <a:ext cx="3425371" cy="248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543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224" y="1211502"/>
            <a:ext cx="7975776" cy="3443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9" t="23148" r="16389" b="19621"/>
          <a:stretch/>
        </p:blipFill>
        <p:spPr bwMode="auto">
          <a:xfrm>
            <a:off x="151801" y="3378200"/>
            <a:ext cx="4356697" cy="273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3" t="22963" r="30139" b="19622"/>
          <a:stretch/>
        </p:blipFill>
        <p:spPr bwMode="auto">
          <a:xfrm>
            <a:off x="8690791" y="3441700"/>
            <a:ext cx="3259185" cy="273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함수 변수 범위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838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596919"/>
              </p:ext>
            </p:extLst>
          </p:nvPr>
        </p:nvGraphicFramePr>
        <p:xfrm>
          <a:off x="112487" y="1124834"/>
          <a:ext cx="11965213" cy="5544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990"/>
                <a:gridCol w="2369523"/>
                <a:gridCol w="2908300"/>
                <a:gridCol w="5486400"/>
              </a:tblGrid>
              <a:tr h="5679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함수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결과 값이 없는 함수</a:t>
                      </a:r>
                      <a:endParaRPr lang="en-US" altLang="ko-KR" sz="1500" dirty="0" smtClean="0"/>
                    </a:p>
                    <a:p>
                      <a:pPr algn="ctr" latinLnBrk="1"/>
                      <a:r>
                        <a:rPr lang="en-US" altLang="ko-KR" sz="1500" dirty="0" smtClean="0"/>
                        <a:t>(No</a:t>
                      </a:r>
                      <a:r>
                        <a:rPr lang="en-US" altLang="ko-KR" sz="1500" baseline="0" dirty="0" smtClean="0"/>
                        <a:t> return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결과값 </a:t>
                      </a:r>
                      <a:r>
                        <a:rPr lang="en-US" altLang="ko-KR" sz="1500" dirty="0" smtClean="0"/>
                        <a:t>1</a:t>
                      </a:r>
                      <a:r>
                        <a:rPr lang="ko-KR" altLang="en-US" sz="1500" dirty="0" smtClean="0"/>
                        <a:t>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결과값 </a:t>
                      </a:r>
                      <a:r>
                        <a:rPr lang="en-US" altLang="ko-KR" sz="1500" dirty="0" smtClean="0"/>
                        <a:t>2</a:t>
                      </a:r>
                      <a:r>
                        <a:rPr lang="ko-KR" altLang="en-US" sz="1500" dirty="0" smtClean="0"/>
                        <a:t>개 이상</a:t>
                      </a:r>
                    </a:p>
                  </a:txBody>
                  <a:tcPr anchor="ctr"/>
                </a:tc>
              </a:tr>
              <a:tr h="13749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정의</a:t>
                      </a:r>
                      <a:endParaRPr lang="en-US" altLang="ko-KR" sz="1500" dirty="0" smtClean="0"/>
                    </a:p>
                    <a:p>
                      <a:pPr algn="ctr" latinLnBrk="1"/>
                      <a:r>
                        <a:rPr lang="en-US" altLang="ko-KR" sz="1500" dirty="0" smtClean="0"/>
                        <a:t>(definition)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say():</a:t>
                      </a: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   print(‘Hi python !’)</a:t>
                      </a:r>
                      <a:r>
                        <a:rPr lang="ko-KR" altLang="en-US" sz="1400" baseline="0" dirty="0" smtClean="0">
                          <a:sym typeface="Wingdings" pitchFamily="2" charset="2"/>
                        </a:rPr>
                        <a:t> 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algn="l"/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add(a, b) :</a:t>
                      </a: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   print(</a:t>
                      </a:r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a+b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add(a, b) :</a:t>
                      </a: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   return </a:t>
                      </a:r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a+b</a:t>
                      </a:r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algn="l"/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minus(</a:t>
                      </a:r>
                      <a:r>
                        <a:rPr lang="en-US" altLang="ko-KR" sz="1400" baseline="0" dirty="0" err="1" smtClean="0">
                          <a:sym typeface="Wingdings" pitchFamily="2" charset="2"/>
                        </a:rPr>
                        <a:t>a,b</a:t>
                      </a:r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):</a:t>
                      </a: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   if a &gt;= b :</a:t>
                      </a: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       return a-b</a:t>
                      </a: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   else:</a:t>
                      </a: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        return b-a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add_mul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a,b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a*b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mul_add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a,b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return a*b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return </a:t>
                      </a:r>
                      <a:r>
                        <a:rPr lang="en-US" altLang="ko-KR" sz="14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a+b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# return 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문은 함수 내에서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번만</a:t>
                      </a: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12968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호출</a:t>
                      </a:r>
                      <a:endParaRPr lang="en-US" altLang="ko-KR" sz="1500" dirty="0" smtClean="0"/>
                    </a:p>
                    <a:p>
                      <a:pPr algn="ctr" latinLnBrk="1"/>
                      <a:r>
                        <a:rPr lang="en-US" altLang="ko-KR" sz="1500" dirty="0" smtClean="0"/>
                        <a:t>(call)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say()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aseline="0" dirty="0" smtClean="0"/>
                        <a:t>add(1, 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x = add(1, 2)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y = minus(1, 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x, y = 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add_mul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(1,2)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a, b = </a:t>
                      </a:r>
                      <a:r>
                        <a:rPr lang="en-US" altLang="ko-KR" sz="14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mul_add</a:t>
                      </a:r>
                      <a:r>
                        <a:rPr lang="en-US" altLang="ko-KR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(1,2) 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# 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변수 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 </a:t>
                      </a:r>
                      <a:r>
                        <a:rPr lang="ko-KR" altLang="en-US" sz="1400" b="0" i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리턴되는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값이 없음 </a:t>
                      </a:r>
                      <a:r>
                        <a:rPr lang="en-US" altLang="ko-KR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itchFamily="2" charset="2"/>
                        </a:rPr>
                        <a:t>에러 발생</a:t>
                      </a:r>
                      <a:endParaRPr lang="en-US" altLang="ko-KR" sz="1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18815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결과</a:t>
                      </a:r>
                      <a:endParaRPr lang="en-US" altLang="ko-KR" sz="1500" dirty="0" smtClean="0"/>
                    </a:p>
                    <a:p>
                      <a:pPr algn="ctr" latinLnBrk="1"/>
                      <a:endParaRPr lang="en-US" altLang="ko-KR" sz="1500" dirty="0" smtClean="0"/>
                    </a:p>
                    <a:p>
                      <a:pPr algn="ctr" latinLnBrk="1"/>
                      <a:r>
                        <a:rPr lang="en-US" altLang="ko-KR" sz="1500" dirty="0" smtClean="0"/>
                        <a:t>(Output)</a:t>
                      </a:r>
                      <a:endParaRPr lang="ko-KR" alt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Hi python</a:t>
                      </a:r>
                    </a:p>
                    <a:p>
                      <a:pPr algn="l"/>
                      <a:endParaRPr lang="en-US" altLang="ko-KR" sz="14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400" baseline="0" dirty="0" smtClean="0">
                          <a:sym typeface="Wingdings" pitchFamily="2" charset="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print( x 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print( add(1, 2) 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print( minus(1, 2)</a:t>
                      </a:r>
                      <a:r>
                        <a:rPr lang="pt-BR" altLang="ko-KR" sz="1400" baseline="0" dirty="0" smtClean="0"/>
                        <a:t> )</a:t>
                      </a:r>
                      <a:endParaRPr lang="pt-BR" altLang="ko-KR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print( x, y 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dirty="0" smtClean="0"/>
                        <a:t>print( add_mul(1, 2) 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함수 형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태</a:t>
            </a:r>
          </a:p>
        </p:txBody>
      </p:sp>
    </p:spTree>
    <p:extLst>
      <p:ext uri="{BB962C8B-B14F-4D97-AF65-F5344CB8AC3E}">
        <p14:creationId xmlns:p14="http://schemas.microsoft.com/office/powerpoint/2010/main" val="415421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894" y="150379"/>
            <a:ext cx="12086105" cy="64633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1076865" eaLnBrk="0" latinLnBrk="0" hangingPunct="0">
              <a:spcAft>
                <a:spcPts val="486"/>
              </a:spcAft>
              <a:buSzPct val="100000"/>
              <a:defRPr/>
            </a:pPr>
            <a:r>
              <a:rPr lang="en-US" altLang="ko-KR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2</a:t>
            </a:r>
            <a:r>
              <a:rPr lang="en-US" altLang="ko-KR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sz="36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파이</a:t>
            </a:r>
            <a:r>
              <a:rPr lang="ko-KR" altLang="en-US" sz="36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썬</a:t>
            </a:r>
            <a:r>
              <a:rPr lang="ko-KR" altLang="en-US" sz="36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함수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활용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sym typeface="Wingdings" pitchFamily="2" charset="2"/>
              </a:rPr>
              <a:t> </a:t>
            </a:r>
            <a:r>
              <a:rPr lang="ko-KR" altLang="en-US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모듈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/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라이브러리</a:t>
            </a:r>
            <a:r>
              <a:rPr lang="en-US" altLang="ko-KR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(or </a:t>
            </a:r>
            <a:r>
              <a:rPr lang="ko-KR" altLang="en-US" sz="2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패키지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240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396589"/>
              </p:ext>
            </p:extLst>
          </p:nvPr>
        </p:nvGraphicFramePr>
        <p:xfrm>
          <a:off x="112487" y="1124834"/>
          <a:ext cx="11977913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9056"/>
                <a:gridCol w="1785257"/>
                <a:gridCol w="7213600"/>
              </a:tblGrid>
              <a:tr h="185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일반적 프로그래밍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함수化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/>
                        <a:t>모듈化</a:t>
                      </a:r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함수의 함수 ≒ 합성 함수 ≒ </a:t>
                      </a:r>
                      <a:r>
                        <a:rPr lang="en-US" altLang="ko-KR" sz="1400" dirty="0" smtClean="0"/>
                        <a:t>cal_4( f(</a:t>
                      </a:r>
                      <a:r>
                        <a:rPr lang="en-US" altLang="ko-KR" sz="1400" dirty="0" err="1" smtClean="0"/>
                        <a:t>a,b</a:t>
                      </a:r>
                      <a:r>
                        <a:rPr lang="en-US" altLang="ko-KR" sz="1400" dirty="0" smtClean="0"/>
                        <a:t>)</a:t>
                      </a:r>
                      <a:r>
                        <a:rPr lang="en-US" altLang="ko-KR" sz="1400" baseline="0" dirty="0" smtClean="0"/>
                        <a:t> ,</a:t>
                      </a:r>
                      <a:r>
                        <a:rPr lang="en-US" altLang="ko-KR" sz="1400" dirty="0" smtClean="0"/>
                        <a:t> mark)</a:t>
                      </a:r>
                      <a:endParaRPr lang="ko-KR" altLang="en-US" sz="1400" dirty="0" smtClean="0"/>
                    </a:p>
                  </a:txBody>
                  <a:tcPr anchor="ctr"/>
                </a:tc>
              </a:tr>
              <a:tr h="2956427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mark = input('+,-,*,/ </a:t>
                      </a:r>
                      <a:r>
                        <a:rPr lang="ko-KR" altLang="en-US" sz="1200" baseline="0" dirty="0" smtClean="0">
                          <a:sym typeface="Wingdings" pitchFamily="2" charset="2"/>
                        </a:rPr>
                        <a:t>중 선택 하세요 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:')</a:t>
                      </a: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print('\n')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a =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int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( input('a</a:t>
                      </a:r>
                      <a:r>
                        <a:rPr lang="ko-KR" altLang="en-US" sz="1200" baseline="0" dirty="0" smtClean="0">
                          <a:sym typeface="Wingdings" pitchFamily="2" charset="2"/>
                        </a:rPr>
                        <a:t>를 입력하세요 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') )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b =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int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( input('b</a:t>
                      </a:r>
                      <a:r>
                        <a:rPr lang="ko-KR" altLang="en-US" sz="1200" baseline="0" dirty="0" smtClean="0">
                          <a:sym typeface="Wingdings" pitchFamily="2" charset="2"/>
                        </a:rPr>
                        <a:t>를 입력하세요 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') )</a:t>
                      </a: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if  mark == '+'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c=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a+b</a:t>
                      </a:r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</a:p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elif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mark == '*'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c = a*b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</a:p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elif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mark == '/'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c = a/b</a:t>
                      </a: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elif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mark == '-'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if(a&gt;=b):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c = a-b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if(a&lt;b):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c = b-a</a:t>
                      </a: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if(mark == '-') and (a&lt;b):        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print('\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nb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',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mark,'a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= ',c,)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else: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print('\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na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',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mark,'b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= ',c,)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add(x, y):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return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x+y</a:t>
                      </a:r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</a:p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subtraction(x, y):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if a &gt;= b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return a-b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else: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return b-a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</a:p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mul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(x, y):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return x*y</a:t>
                      </a: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div(x, y):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return x/y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def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cal_4(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a,b,mark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) :</a:t>
                      </a: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if  mark == '+'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c = add(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a,b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elif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mark == '-'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c = subtraction(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a,b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elif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mark == '*'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c =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mul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(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a,b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)</a:t>
                      </a:r>
                    </a:p>
                    <a:p>
                      <a:pPr algn="l"/>
                      <a:endParaRPr lang="en-US" altLang="ko-KR" sz="1200" baseline="0" dirty="0" smtClean="0">
                        <a:sym typeface="Wingdings" pitchFamily="2" charset="2"/>
                      </a:endParaRP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elif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mark == '/' :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    c = div(</a:t>
                      </a:r>
                      <a:r>
                        <a:rPr lang="en-US" altLang="ko-KR" sz="1200" baseline="0" dirty="0" err="1" smtClean="0">
                          <a:sym typeface="Wingdings" pitchFamily="2" charset="2"/>
                        </a:rPr>
                        <a:t>a,b</a:t>
                      </a:r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</a:t>
                      </a:r>
                    </a:p>
                    <a:p>
                      <a:pPr algn="l"/>
                      <a:r>
                        <a:rPr lang="en-US" altLang="ko-KR" sz="1200" baseline="0" dirty="0" smtClean="0">
                          <a:sym typeface="Wingdings" pitchFamily="2" charset="2"/>
                        </a:rPr>
                        <a:t>    return c 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433" y="3033486"/>
            <a:ext cx="4794507" cy="3164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43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7128</TotalTime>
  <Words>1387</Words>
  <Application>Microsoft Office PowerPoint</Application>
  <PresentationFormat>사용자 지정</PresentationFormat>
  <Paragraphs>318</Paragraphs>
  <Slides>14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16" baseType="lpstr">
      <vt:lpstr>Office 테마</vt:lpstr>
      <vt:lpstr>디자인 사용자 지정</vt:lpstr>
      <vt:lpstr>Review 및 Python 함수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a40</dc:creator>
  <cp:lastModifiedBy>moebs</cp:lastModifiedBy>
  <cp:revision>937</cp:revision>
  <dcterms:created xsi:type="dcterms:W3CDTF">2020-03-22T10:18:41Z</dcterms:created>
  <dcterms:modified xsi:type="dcterms:W3CDTF">2020-11-27T04:56:23Z</dcterms:modified>
</cp:coreProperties>
</file>